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4" r:id="rId5"/>
    <p:sldId id="286" r:id="rId6"/>
    <p:sldId id="287" r:id="rId7"/>
    <p:sldId id="273" r:id="rId8"/>
    <p:sldId id="288" r:id="rId9"/>
    <p:sldId id="289" r:id="rId10"/>
    <p:sldId id="291" r:id="rId11"/>
    <p:sldId id="292" r:id="rId12"/>
    <p:sldId id="28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dirty="0" smtClean="0"/>
              <a:t>Litva, Lotyšsko a Estonsko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Práce s atlasem – Pobaltské 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itchFamily="34" charset="0"/>
              </a:rPr>
              <a:t>Charakterizuj povrch Pobaltských států.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800" dirty="0" smtClean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latin typeface="Calibri" pitchFamily="34" charset="0"/>
              </a:rPr>
              <a:t>Jmenuj </a:t>
            </a:r>
            <a:r>
              <a:rPr lang="cs-CZ" sz="2800" dirty="0" smtClean="0">
                <a:latin typeface="Calibri" pitchFamily="34" charset="0"/>
              </a:rPr>
              <a:t>zálivy </a:t>
            </a:r>
            <a:r>
              <a:rPr lang="cs-CZ" sz="2800" dirty="0">
                <a:latin typeface="Calibri" pitchFamily="34" charset="0"/>
              </a:rPr>
              <a:t>Baltského moře</a:t>
            </a:r>
            <a:r>
              <a:rPr lang="cs-CZ" sz="2800" dirty="0" smtClean="0">
                <a:latin typeface="Calibri" pitchFamily="34" charset="0"/>
              </a:rPr>
              <a:t>.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894300" y="2276872"/>
            <a:ext cx="6768752" cy="1200329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i="1" dirty="0">
                <a:solidFill>
                  <a:srgbClr val="000066"/>
                </a:solidFill>
                <a:latin typeface="Calibri" pitchFamily="34" charset="0"/>
              </a:rPr>
              <a:t>Povrch Pobaltských států je nížinný s četnými močály.</a:t>
            </a:r>
          </a:p>
          <a:p>
            <a:pPr>
              <a:lnSpc>
                <a:spcPct val="150000"/>
              </a:lnSpc>
            </a:pPr>
            <a:r>
              <a:rPr lang="cs-CZ" sz="2400" i="1" dirty="0">
                <a:solidFill>
                  <a:srgbClr val="000066"/>
                </a:solidFill>
                <a:latin typeface="Calibri" pitchFamily="34" charset="0"/>
              </a:rPr>
              <a:t>Byl modelován pevninským ledovcem</a:t>
            </a:r>
            <a:r>
              <a:rPr lang="cs-CZ" sz="2400" i="1" dirty="0" smtClean="0">
                <a:solidFill>
                  <a:srgbClr val="000066"/>
                </a:solidFill>
                <a:latin typeface="Calibri" pitchFamily="34" charset="0"/>
              </a:rPr>
              <a:t>.</a:t>
            </a:r>
            <a:endParaRPr lang="cs-CZ" sz="2400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4300" y="4509119"/>
            <a:ext cx="6768752" cy="589072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i="1" dirty="0" smtClean="0">
                <a:solidFill>
                  <a:srgbClr val="000066"/>
                </a:solidFill>
                <a:latin typeface="Calibri" pitchFamily="34" charset="0"/>
              </a:rPr>
              <a:t>Rižský záliv, Finský záliv, Botnický záliv</a:t>
            </a:r>
            <a:endParaRPr lang="cs-CZ" sz="2400" i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1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Práce s atlasem – Pobaltské 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alibri" pitchFamily="34" charset="0"/>
              </a:rPr>
              <a:t>Vyhledej významné řeky protékající danými státy</a:t>
            </a:r>
            <a:r>
              <a:rPr lang="cs-CZ" sz="28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cs-CZ" sz="28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latin typeface="Calibri" pitchFamily="34" charset="0"/>
              </a:rPr>
              <a:t>Které z hlavních měst leží ve vnitrozemí</a:t>
            </a:r>
            <a:r>
              <a:rPr lang="cs-CZ" sz="2800" dirty="0" smtClean="0">
                <a:latin typeface="Calibri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cs-CZ" sz="28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latin typeface="Calibri" pitchFamily="34" charset="0"/>
              </a:rPr>
              <a:t>Se kterými státy sousedí Pobaltské republiky?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8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ovéPole 5"/>
          <p:cNvSpPr txBox="1"/>
          <p:nvPr/>
        </p:nvSpPr>
        <p:spPr>
          <a:xfrm>
            <a:off x="894300" y="2276872"/>
            <a:ext cx="6768752" cy="589072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i="1" dirty="0" smtClean="0">
                <a:solidFill>
                  <a:srgbClr val="000066"/>
                </a:solidFill>
                <a:latin typeface="Calibri" pitchFamily="34" charset="0"/>
              </a:rPr>
              <a:t>Západní Dvina, </a:t>
            </a:r>
            <a:r>
              <a:rPr lang="cs-CZ" sz="2400" i="1" dirty="0" err="1" smtClean="0">
                <a:solidFill>
                  <a:srgbClr val="000066"/>
                </a:solidFill>
                <a:latin typeface="Calibri" pitchFamily="34" charset="0"/>
              </a:rPr>
              <a:t>Němen</a:t>
            </a:r>
            <a:endParaRPr lang="cs-CZ" sz="2400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87341" y="3861048"/>
            <a:ext cx="6768752" cy="589072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i="1" dirty="0" smtClean="0">
                <a:solidFill>
                  <a:srgbClr val="000066"/>
                </a:solidFill>
                <a:latin typeface="Calibri" pitchFamily="34" charset="0"/>
              </a:rPr>
              <a:t>Vilnius</a:t>
            </a:r>
            <a:endParaRPr lang="cs-CZ" sz="2400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4300" y="5393348"/>
            <a:ext cx="6768752" cy="589072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i="1" dirty="0" smtClean="0">
                <a:solidFill>
                  <a:srgbClr val="000066"/>
                </a:solidFill>
                <a:latin typeface="Calibri" pitchFamily="34" charset="0"/>
              </a:rPr>
              <a:t>Rusko, Bělorusko, Polsko</a:t>
            </a:r>
            <a:endParaRPr lang="cs-CZ" sz="2400" i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8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cs-CZ" sz="1200" dirty="0" err="1"/>
              <a:t>Baltic</a:t>
            </a:r>
            <a:r>
              <a:rPr lang="cs-CZ" sz="1200" dirty="0"/>
              <a:t> States.png.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18. 6. 2006, 12:15 [cit. 2013-01-04]. Dostupné z: http://cs.wikipedia.org/wiki/Soubor:Baltic_States.png </a:t>
            </a:r>
            <a:endParaRPr lang="cs-CZ" sz="1200" dirty="0" smtClean="0"/>
          </a:p>
          <a:p>
            <a:r>
              <a:rPr lang="cs-CZ" sz="1200" dirty="0"/>
              <a:t>Flag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Lithuania.svg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15. 4. 2010, 17:01 [cit. 2013-01-04]. Dostupné z: http://cs.wikipedia.org/wiki/Soubor:Flag_of_Lithuania.svg </a:t>
            </a:r>
            <a:endParaRPr lang="cs-CZ" sz="1200" dirty="0" smtClean="0"/>
          </a:p>
          <a:p>
            <a:r>
              <a:rPr lang="cs-CZ" sz="1200" dirty="0"/>
              <a:t>Flag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Latvia.svg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</a:t>
            </a:r>
            <a:r>
              <a:rPr lang="cs-CZ" sz="1200" dirty="0" smtClean="0"/>
              <a:t>2001-, 20</a:t>
            </a:r>
            <a:r>
              <a:rPr lang="cs-CZ" sz="1200" dirty="0"/>
              <a:t>. 6. 2010, 07:28 [cit. 2013-01-04]. Dostupné z: http://cs.wikipedia.org/wiki/Soubor:Flag_of_Latvia.svg </a:t>
            </a:r>
            <a:endParaRPr lang="cs-CZ" sz="1200" dirty="0" smtClean="0"/>
          </a:p>
          <a:p>
            <a:r>
              <a:rPr lang="cs-CZ" sz="1200" dirty="0"/>
              <a:t>Flag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Estonia.svg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9. 1. 2010, 18:07 [cit. 2013-01-04]. Dostupné z: http://cs.wikipedia.org/wiki/Soubor:Flag_of_Estonia.svg </a:t>
            </a:r>
            <a:endParaRPr lang="cs-CZ" sz="1200" dirty="0" smtClean="0"/>
          </a:p>
          <a:p>
            <a:r>
              <a:rPr lang="cs-CZ" sz="1200" dirty="0"/>
              <a:t>Amber </a:t>
            </a:r>
            <a:r>
              <a:rPr lang="cs-CZ" sz="1200" dirty="0" err="1"/>
              <a:t>necklace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insects.jpg.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9. 10. 2009, 17:04 [cit. 2013-01-04]. Dostupné z: http://commons.wikimedia.org/wiki/File:Amber_necklace_with_insects.jpg?uselang=cs </a:t>
            </a:r>
            <a:endParaRPr lang="cs-CZ" sz="1200" dirty="0" smtClean="0"/>
          </a:p>
          <a:p>
            <a:r>
              <a:rPr lang="cs-CZ" sz="1200" dirty="0"/>
              <a:t>2010 09 04 19NAkmene2.JPG.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9. 9. 2010, 09:56 [cit. 2013-01-04]. Dostupné z: http://commons.wikimedia.org/wiki/File:2010_09_04_19NAkmene2.JPG?uselang=cs </a:t>
            </a:r>
            <a:endParaRPr lang="cs-CZ" sz="1200" dirty="0" smtClean="0"/>
          </a:p>
          <a:p>
            <a:r>
              <a:rPr lang="cs-CZ" sz="1200" dirty="0" err="1"/>
              <a:t>Vistas</a:t>
            </a:r>
            <a:r>
              <a:rPr lang="cs-CZ" sz="1200" dirty="0"/>
              <a:t> </a:t>
            </a:r>
            <a:r>
              <a:rPr lang="cs-CZ" sz="1200" dirty="0" err="1"/>
              <a:t>panorámicas</a:t>
            </a:r>
            <a:r>
              <a:rPr lang="cs-CZ" sz="1200" dirty="0"/>
              <a:t> </a:t>
            </a:r>
            <a:r>
              <a:rPr lang="cs-CZ" sz="1200" dirty="0" err="1"/>
              <a:t>desde</a:t>
            </a:r>
            <a:r>
              <a:rPr lang="cs-CZ" sz="1200" dirty="0"/>
              <a:t> la </a:t>
            </a:r>
            <a:r>
              <a:rPr lang="cs-CZ" sz="1200" dirty="0" err="1"/>
              <a:t>iglesia</a:t>
            </a:r>
            <a:r>
              <a:rPr lang="cs-CZ" sz="1200" dirty="0"/>
              <a:t> de San Olaf, Tallinn, </a:t>
            </a:r>
            <a:r>
              <a:rPr lang="cs-CZ" sz="1200" dirty="0" err="1"/>
              <a:t>Estonia</a:t>
            </a:r>
            <a:r>
              <a:rPr lang="cs-CZ" sz="1200" dirty="0"/>
              <a:t>, 2012-08-05, DD 02.JPG.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23. 9. 2012, 10:16 [cit. 2013-01-04]. Dostupné z: http://commons.wikimedia.org/wiki/File:Vistas_panor%C3%A1micas_desde_la_iglesia_de_San_Olaf,_Tallinn,_Estonia,_2012-08-05,_DD_02.JPG?uselang=cs </a:t>
            </a:r>
            <a:endParaRPr lang="cs-CZ" sz="1200" dirty="0" smtClean="0"/>
          </a:p>
          <a:p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352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3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 Pobaltskými státy Litvou, Lotyšskem a Estonskem.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severní </a:t>
            </a:r>
            <a:r>
              <a:rPr lang="cs-CZ" dirty="0" smtClean="0">
                <a:solidFill>
                  <a:srgbClr val="171A1B"/>
                </a:solidFill>
              </a:rPr>
              <a:t>Evropy Litvu, Lotyšsko a Estonsko.</a:t>
            </a:r>
            <a:endParaRPr lang="cs-CZ" dirty="0" smtClean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</a:t>
            </a:r>
            <a:r>
              <a:rPr lang="cs-CZ" dirty="0">
                <a:solidFill>
                  <a:srgbClr val="171A1B"/>
                </a:solidFill>
              </a:rPr>
              <a:t>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>
                <a:solidFill>
                  <a:srgbClr val="171A1B"/>
                </a:solidFill>
              </a:rPr>
              <a:t>Demek</a:t>
            </a:r>
            <a:r>
              <a:rPr lang="cs-CZ" dirty="0">
                <a:solidFill>
                  <a:srgbClr val="171A1B"/>
                </a:solidFill>
              </a:rPr>
              <a:t>, J., Mališ,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>
                <a:solidFill>
                  <a:srgbClr val="171A1B"/>
                </a:solidFill>
              </a:rPr>
              <a:t>1. vyd. Praha: SPN, 2008</a:t>
            </a:r>
            <a:r>
              <a:rPr lang="cs-CZ" dirty="0">
                <a:solidFill>
                  <a:srgbClr val="171A1B"/>
                </a:solidFill>
              </a:rPr>
              <a:t>, ISBN 978-80-7235-383-5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Litva, Lotyšsko a Estonsko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Pobaltské státy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Poloha při Baltském moři</a:t>
            </a:r>
            <a:endParaRPr lang="cs-CZ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0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r="2717" b="2660"/>
          <a:stretch/>
        </p:blipFill>
        <p:spPr bwMode="auto">
          <a:xfrm>
            <a:off x="4974023" y="1844824"/>
            <a:ext cx="3702433" cy="3702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Litva </a:t>
            </a:r>
            <a:r>
              <a:rPr lang="cs-CZ" dirty="0" smtClean="0">
                <a:latin typeface="Calibri" pitchFamily="34" charset="0"/>
              </a:rPr>
              <a:t>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Nejjižnější z Pobaltských zemí</a:t>
            </a:r>
          </a:p>
          <a:p>
            <a:r>
              <a:rPr lang="cs-CZ" dirty="0" smtClean="0">
                <a:latin typeface="Calibri" pitchFamily="34" charset="0"/>
              </a:rPr>
              <a:t>Litevská </a:t>
            </a:r>
            <a:r>
              <a:rPr lang="cs-CZ" dirty="0" smtClean="0">
                <a:latin typeface="Calibri" pitchFamily="34" charset="0"/>
              </a:rPr>
              <a:t>republika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Vilnius</a:t>
            </a:r>
            <a:endParaRPr lang="cs-CZ" dirty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3 </a:t>
            </a:r>
            <a:r>
              <a:rPr lang="cs-CZ" dirty="0" smtClean="0">
                <a:latin typeface="Calibri" pitchFamily="34" charset="0"/>
              </a:rPr>
              <a:t>mil</a:t>
            </a:r>
            <a:r>
              <a:rPr lang="cs-CZ" dirty="0">
                <a:latin typeface="Calibri" pitchFamily="34" charset="0"/>
              </a:rPr>
              <a:t>. obyvatel</a:t>
            </a:r>
          </a:p>
          <a:p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65 </a:t>
            </a:r>
            <a:r>
              <a:rPr lang="cs-CZ" dirty="0" smtClean="0">
                <a:latin typeface="Calibri" pitchFamily="34" charset="0"/>
              </a:rPr>
              <a:t>tis</a:t>
            </a:r>
            <a:r>
              <a:rPr lang="cs-CZ" dirty="0">
                <a:latin typeface="Calibri" pitchFamily="34" charset="0"/>
              </a:rPr>
              <a:t>. km²</a:t>
            </a:r>
          </a:p>
          <a:p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litevský </a:t>
            </a:r>
            <a:r>
              <a:rPr lang="cs-CZ" dirty="0" err="1" smtClean="0">
                <a:latin typeface="Calibri" pitchFamily="34" charset="0"/>
              </a:rPr>
              <a:t>litas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litevština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2" y="551723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1916832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Lotyšsko </a:t>
            </a:r>
            <a:r>
              <a:rPr lang="cs-CZ" dirty="0" smtClean="0">
                <a:latin typeface="Calibri" pitchFamily="34" charset="0"/>
              </a:rPr>
              <a:t>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Prostřední z Pobaltských zemí</a:t>
            </a:r>
          </a:p>
          <a:p>
            <a:r>
              <a:rPr lang="cs-CZ" dirty="0" smtClean="0">
                <a:latin typeface="Calibri" pitchFamily="34" charset="0"/>
              </a:rPr>
              <a:t>Lotyšská </a:t>
            </a:r>
            <a:r>
              <a:rPr lang="cs-CZ" dirty="0" smtClean="0">
                <a:latin typeface="Calibri" pitchFamily="34" charset="0"/>
              </a:rPr>
              <a:t>republika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Riga</a:t>
            </a:r>
            <a:endParaRPr lang="cs-CZ" dirty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2,2 </a:t>
            </a:r>
            <a:r>
              <a:rPr lang="cs-CZ" dirty="0" smtClean="0">
                <a:latin typeface="Calibri" pitchFamily="34" charset="0"/>
              </a:rPr>
              <a:t>mil</a:t>
            </a:r>
            <a:r>
              <a:rPr lang="cs-CZ" dirty="0">
                <a:latin typeface="Calibri" pitchFamily="34" charset="0"/>
              </a:rPr>
              <a:t>. obyvatel</a:t>
            </a:r>
          </a:p>
          <a:p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65 </a:t>
            </a:r>
            <a:r>
              <a:rPr lang="cs-CZ" dirty="0" smtClean="0">
                <a:latin typeface="Calibri" pitchFamily="34" charset="0"/>
              </a:rPr>
              <a:t>tis</a:t>
            </a:r>
            <a:r>
              <a:rPr lang="cs-CZ" dirty="0">
                <a:latin typeface="Calibri" pitchFamily="34" charset="0"/>
              </a:rPr>
              <a:t>. km²</a:t>
            </a:r>
          </a:p>
          <a:p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lotyšský lat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lotyština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2" y="551723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23" y="1988840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Estonsko </a:t>
            </a:r>
            <a:r>
              <a:rPr lang="cs-CZ" dirty="0" smtClean="0">
                <a:latin typeface="Calibri" pitchFamily="34" charset="0"/>
              </a:rPr>
              <a:t>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Nejsevernější z Pobaltských zemí</a:t>
            </a:r>
          </a:p>
          <a:p>
            <a:r>
              <a:rPr lang="cs-CZ" dirty="0" smtClean="0">
                <a:latin typeface="Calibri" pitchFamily="34" charset="0"/>
              </a:rPr>
              <a:t>Est</a:t>
            </a:r>
            <a:r>
              <a:rPr lang="cs-CZ" dirty="0" smtClean="0">
                <a:latin typeface="Calibri" pitchFamily="34" charset="0"/>
              </a:rPr>
              <a:t>onská </a:t>
            </a:r>
            <a:r>
              <a:rPr lang="cs-CZ" dirty="0" smtClean="0">
                <a:latin typeface="Calibri" pitchFamily="34" charset="0"/>
              </a:rPr>
              <a:t>republika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Tallinn</a:t>
            </a:r>
            <a:endParaRPr lang="cs-CZ" dirty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1,3 </a:t>
            </a:r>
            <a:r>
              <a:rPr lang="cs-CZ" dirty="0" smtClean="0">
                <a:latin typeface="Calibri" pitchFamily="34" charset="0"/>
              </a:rPr>
              <a:t>mil</a:t>
            </a:r>
            <a:r>
              <a:rPr lang="cs-CZ" dirty="0">
                <a:latin typeface="Calibri" pitchFamily="34" charset="0"/>
              </a:rPr>
              <a:t>. obyvatel</a:t>
            </a:r>
          </a:p>
          <a:p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45 </a:t>
            </a:r>
            <a:r>
              <a:rPr lang="cs-CZ" dirty="0" smtClean="0">
                <a:latin typeface="Calibri" pitchFamily="34" charset="0"/>
              </a:rPr>
              <a:t>tis</a:t>
            </a:r>
            <a:r>
              <a:rPr lang="cs-CZ" dirty="0">
                <a:latin typeface="Calibri" pitchFamily="34" charset="0"/>
              </a:rPr>
              <a:t>. km²</a:t>
            </a:r>
          </a:p>
          <a:p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estonština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2" y="551723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1844824"/>
            <a:ext cx="3600000" cy="22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Pobaltské státy - h</a:t>
            </a:r>
            <a:r>
              <a:rPr lang="cs-CZ" dirty="0" smtClean="0">
                <a:latin typeface="Calibri" pitchFamily="34" charset="0"/>
              </a:rPr>
              <a:t>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Zemědělství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Chov skotu, rybolov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Produkce krmiv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Potravinářský průmysl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Rybí a mléčné výrobky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smtClean="0">
                <a:latin typeface="Calibri" pitchFamily="34" charset="0"/>
              </a:rPr>
              <a:t>Elektrotechnika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80215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248472" cy="262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08104" y="4617582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Chov skotu v Litvě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Pobaltské státy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1940-1991 součástí Sovětského svazu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Lotyšsko a Estonsko velká ruská menšina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139658" cy="2809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20323" y="460656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Tallinn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047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Jantar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Zkamenělá pryskyřice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Z třetihorních jehličnanů, stáří 40 mil. let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Zlatavě žlutá barva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Výroba šperků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Litva, Lotyšsko</a:t>
            </a:r>
          </a:p>
          <a:p>
            <a:pPr>
              <a:lnSpc>
                <a:spcPct val="150000"/>
              </a:lnSpc>
            </a:pPr>
            <a:endParaRPr lang="cs-CZ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80215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3"/>
            <a:ext cx="4096072" cy="3046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9272" y="4963287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/>
              <a:t>Jantar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136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679</Words>
  <Application>Microsoft Office PowerPoint</Application>
  <PresentationFormat>Předvádění na obrazovce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1_Výchozí návrh</vt:lpstr>
      <vt:lpstr>Litva, Lotyšsko a Estonsko</vt:lpstr>
      <vt:lpstr>Anotace:</vt:lpstr>
      <vt:lpstr>Litva, Lotyšsko a Estonsko</vt:lpstr>
      <vt:lpstr>Litva – základní charakteristika</vt:lpstr>
      <vt:lpstr>Lotyšsko – základní charakteristika</vt:lpstr>
      <vt:lpstr>Estonsko – základní charakteristika</vt:lpstr>
      <vt:lpstr>Pobaltské státy - hospodářství</vt:lpstr>
      <vt:lpstr>Pobaltské státy</vt:lpstr>
      <vt:lpstr>Jantar</vt:lpstr>
      <vt:lpstr>Práce s atlasem – Pobaltské státy</vt:lpstr>
      <vt:lpstr>Práce s atlasem – Pobaltské státy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364</cp:revision>
  <dcterms:created xsi:type="dcterms:W3CDTF">2012-12-26T11:03:03Z</dcterms:created>
  <dcterms:modified xsi:type="dcterms:W3CDTF">2013-01-01T21:20:28Z</dcterms:modified>
</cp:coreProperties>
</file>