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9" r:id="rId8"/>
    <p:sldId id="264" r:id="rId9"/>
    <p:sldId id="262" r:id="rId10"/>
    <p:sldId id="277" r:id="rId11"/>
    <p:sldId id="273" r:id="rId12"/>
    <p:sldId id="275" r:id="rId13"/>
    <p:sldId id="276" r:id="rId14"/>
    <p:sldId id="270" r:id="rId15"/>
    <p:sldId id="263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1480"/>
        <p:guide pos="42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9111-85A2-4BC3-9D63-8B8B1FE8E2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0EC9-C973-4826-A30F-3C8332FD96C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27D3-5FC6-48EE-9FF3-5CEC41ABBF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8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2B9-3C14-47A8-BB56-C636EE4FA94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8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0C91-43D4-4D5F-A425-6CE4D264456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4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D871-079D-4C91-BC17-25D060CAB4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4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010E-1DB0-4CFD-B597-A6D41980399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2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1EEE2-EB64-4F8B-8CBB-1AA8DFAE250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6843-DD38-4099-8EE8-4F706187430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5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09F5-737F-4DFF-BC8D-9D67F95D9A5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5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5B34-9C35-4B16-BE34-DEE0944ADA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97568-E122-4D58-85C9-67E37CA01CE0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1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dirty="0" smtClean="0"/>
              <a:t>Západní Evropa</a:t>
            </a:r>
            <a:endParaRPr lang="cs-CZ" sz="4800" dirty="0"/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</a:t>
            </a:r>
            <a:r>
              <a:rPr lang="cs-CZ" b="1" dirty="0" smtClean="0">
                <a:solidFill>
                  <a:srgbClr val="171A1B"/>
                </a:solidFill>
              </a:rPr>
              <a:t>Jana Kalandrová</a:t>
            </a:r>
            <a:endParaRPr lang="cs-CZ" b="1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</a:t>
            </a:r>
            <a:r>
              <a:rPr lang="cs-CZ" dirty="0" smtClean="0">
                <a:solidFill>
                  <a:srgbClr val="171A1B"/>
                </a:solidFill>
              </a:rPr>
              <a:t>Fryšták, </a:t>
            </a:r>
            <a:r>
              <a:rPr lang="cs-CZ" dirty="0">
                <a:solidFill>
                  <a:srgbClr val="171A1B"/>
                </a:solidFill>
              </a:rPr>
              <a:t>okres </a:t>
            </a:r>
            <a:r>
              <a:rPr lang="cs-CZ" dirty="0" smtClean="0">
                <a:solidFill>
                  <a:srgbClr val="171A1B"/>
                </a:solidFill>
              </a:rPr>
              <a:t>Zlín</a:t>
            </a: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38965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Hospodářsky nejvyspělejší země na světě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Převažují služby a průmysl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3360374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88282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588224" y="5029306"/>
            <a:ext cx="2145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/>
              <a:t>Jaderná elektrárna ve Francii</a:t>
            </a:r>
            <a:endParaRPr lang="cs-CZ" sz="1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59966" y="5589240"/>
            <a:ext cx="2976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Prodejna obuvi ve Velké Británii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98757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Britské ostrovy od evropské pevniny </a:t>
            </a:r>
            <a:r>
              <a:rPr lang="cs-CZ" dirty="0">
                <a:latin typeface="Calibri" pitchFamily="34" charset="0"/>
              </a:rPr>
              <a:t>odděluje</a:t>
            </a:r>
            <a:r>
              <a:rPr lang="cs-CZ" dirty="0" smtClean="0">
                <a:latin typeface="Calibri" pitchFamily="34" charset="0"/>
              </a:rPr>
              <a:t>…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Gibraltarský průliv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Lamanšský průliv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Suezský průplav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Úžiny Bospor a Dardanely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28800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lačítko akce: Vlastní 14">
            <a:hlinkClick r:id="rId3" action="ppaction://hlinksldjump" highlightClick="1"/>
          </p:cNvPr>
          <p:cNvSpPr/>
          <p:nvPr/>
        </p:nvSpPr>
        <p:spPr bwMode="auto">
          <a:xfrm>
            <a:off x="6763219" y="4320573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6" name="Tlačítko akce: Vlastní 15">
            <a:hlinkClick r:id="rId3" action="ppaction://hlinksldjump" highlightClick="1"/>
          </p:cNvPr>
          <p:cNvSpPr/>
          <p:nvPr/>
        </p:nvSpPr>
        <p:spPr bwMode="auto">
          <a:xfrm>
            <a:off x="6763219" y="350100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7" name="Tlačítko akce: Vlastní 16">
            <a:hlinkClick r:id="" action="ppaction://hlinkshowjump?jump=nextslide" highlightClick="1"/>
          </p:cNvPr>
          <p:cNvSpPr/>
          <p:nvPr/>
        </p:nvSpPr>
        <p:spPr bwMode="auto">
          <a:xfrm>
            <a:off x="6763219" y="2701372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670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Který významný poledník prochází západní Evropou?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Hlavní (nultý) poledník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180. poledník (datová hranice)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19869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lačítko akce: Vlastní 16">
            <a:hlinkClick r:id="rId3" action="ppaction://hlinksldjump" highlightClick="1"/>
          </p:cNvPr>
          <p:cNvSpPr/>
          <p:nvPr/>
        </p:nvSpPr>
        <p:spPr bwMode="auto">
          <a:xfrm>
            <a:off x="6763219" y="2701372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" action="ppaction://hlinkshowjump?jump=nextslide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214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Který pojem do skupiny logicky nepatří?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Rhôna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Seina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Loira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Temže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19869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lačítko akce: Vlastní 14">
            <a:hlinkClick r:id="" action="ppaction://hlinkshowjump?jump=nextslide" highlightClick="1"/>
          </p:cNvPr>
          <p:cNvSpPr/>
          <p:nvPr/>
        </p:nvSpPr>
        <p:spPr bwMode="auto">
          <a:xfrm>
            <a:off x="6763219" y="4320573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6" name="Tlačítko akce: Vlastní 15">
            <a:hlinkClick r:id="rId3" action="ppaction://hlinksldjump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7" name="Tlačítko akce: Vlastní 16">
            <a:hlinkClick r:id="rId3" action="ppaction://hlinksldjump" highlightClick="1"/>
          </p:cNvPr>
          <p:cNvSpPr/>
          <p:nvPr/>
        </p:nvSpPr>
        <p:spPr bwMode="auto">
          <a:xfrm>
            <a:off x="6763219" y="2701372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350100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00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04056" y="2713038"/>
            <a:ext cx="8229600" cy="1143000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cs-CZ" sz="300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</a:t>
            </a:r>
            <a:endParaRPr lang="cs-CZ" sz="30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8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1200" dirty="0"/>
              <a:t>Western-Europe-map.png.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31. 1. 2005, 06:38 [cit. 2013-01-07]. Dostupné z: http://cs.wikipedia.org/wiki/Soubor:Western-Europe-map.png </a:t>
            </a:r>
            <a:endParaRPr lang="cs-CZ" sz="1200" dirty="0" smtClean="0"/>
          </a:p>
          <a:p>
            <a:pPr>
              <a:lnSpc>
                <a:spcPct val="140000"/>
              </a:lnSpc>
            </a:pPr>
            <a:r>
              <a:rPr lang="cs-CZ" sz="1200" dirty="0" err="1"/>
              <a:t>Blank</a:t>
            </a:r>
            <a:r>
              <a:rPr lang="cs-CZ" sz="1200" dirty="0"/>
              <a:t> Map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Europe</a:t>
            </a:r>
            <a:r>
              <a:rPr lang="cs-CZ" sz="1200" dirty="0"/>
              <a:t> -w </a:t>
            </a:r>
            <a:r>
              <a:rPr lang="cs-CZ" sz="1200" dirty="0" err="1"/>
              <a:t>boundaries.svg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19. 6. 2008, 01:33 [cit. 2013-01-07]. Dostupné z: http://commons.wikimedia.org/wiki/File:Blank_Map_of_Europe_-</a:t>
            </a:r>
            <a:r>
              <a:rPr lang="cs-CZ" sz="1200" dirty="0" smtClean="0"/>
              <a:t>w_boundaries.svg?uselang=cs</a:t>
            </a:r>
          </a:p>
          <a:p>
            <a:pPr>
              <a:lnSpc>
                <a:spcPct val="140000"/>
              </a:lnSpc>
            </a:pPr>
            <a:r>
              <a:rPr lang="cs-CZ" sz="1200" dirty="0"/>
              <a:t>MountBlanc04.jpg.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3. 12. 2006, 09:53 [cit. 2013-01-07]. Dostupné z: http://cs.wikipedia.org/wiki/Soubor:MountBlanc04.jpg </a:t>
            </a:r>
            <a:endParaRPr lang="cs-CZ" sz="1200" dirty="0" smtClean="0"/>
          </a:p>
          <a:p>
            <a:pPr>
              <a:lnSpc>
                <a:spcPct val="140000"/>
              </a:lnSpc>
            </a:pPr>
            <a:r>
              <a:rPr lang="cs-CZ" sz="1200" dirty="0"/>
              <a:t>Saint-jean-de-monts2.jpg.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28. 3. 2009, 13:50 [cit. 2013-01-07]. Dostupné z: http://commons.wikimedia.org/wiki/File:Saint-jean-de-monts2.jpg?uselang=cs </a:t>
            </a:r>
            <a:endParaRPr lang="cs-CZ" sz="1200" dirty="0" smtClean="0"/>
          </a:p>
          <a:p>
            <a:pPr>
              <a:lnSpc>
                <a:spcPct val="140000"/>
              </a:lnSpc>
            </a:pPr>
            <a:r>
              <a:rPr lang="cs-CZ" sz="1200" dirty="0"/>
              <a:t>Lyon </a:t>
            </a:r>
            <a:r>
              <a:rPr lang="cs-CZ" sz="1200" dirty="0" err="1"/>
              <a:t>ville</a:t>
            </a:r>
            <a:r>
              <a:rPr lang="cs-CZ" sz="1200" dirty="0"/>
              <a:t> d </a:t>
            </a:r>
            <a:r>
              <a:rPr lang="cs-CZ" sz="1200" dirty="0" err="1"/>
              <a:t>eau</a:t>
            </a:r>
            <a:r>
              <a:rPr lang="cs-CZ" sz="1200" dirty="0"/>
              <a:t> 02.JPG.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16. 10. 2005, 14:13 [cit. 2013-01-07]. Dostupné z: http://commons.wikimedia.org/wiki/File:Lyon_ville_d_eau_02.JPG?uselang=cs </a:t>
            </a:r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557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1200" dirty="0"/>
              <a:t>FranceNormandieBurcyBourg.jpg.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13:14, 4 </a:t>
            </a:r>
            <a:r>
              <a:rPr lang="cs-CZ" sz="1200" dirty="0" err="1"/>
              <a:t>November</a:t>
            </a:r>
            <a:r>
              <a:rPr lang="cs-CZ" sz="1200" dirty="0"/>
              <a:t> 2009 [cit. 2013-01-07]. Dostupné z: http://commons.wikimedia.org/wiki/File:FranceNormandieBurcyBourg.jpg </a:t>
            </a:r>
            <a:endParaRPr lang="cs-CZ" sz="1200" dirty="0" smtClean="0"/>
          </a:p>
          <a:p>
            <a:pPr>
              <a:lnSpc>
                <a:spcPct val="140000"/>
              </a:lnSpc>
            </a:pPr>
            <a:r>
              <a:rPr lang="cs-CZ" sz="1200" dirty="0"/>
              <a:t>Amsterdam - </a:t>
            </a:r>
            <a:r>
              <a:rPr lang="cs-CZ" sz="1200" dirty="0" err="1"/>
              <a:t>Vondelpark</a:t>
            </a:r>
            <a:r>
              <a:rPr lang="cs-CZ" sz="1200" dirty="0"/>
              <a:t> - 1496.jpg.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11. 5. 2011, 21:12 [cit. 2013-01-07]. Dostupné z: http://commons.wikimedia.org/wiki/File:Amsterdam_-_Vondelpark_-_1496.jpg?uselang=cs </a:t>
            </a:r>
            <a:endParaRPr lang="cs-CZ" sz="1200" dirty="0" smtClean="0"/>
          </a:p>
          <a:p>
            <a:pPr>
              <a:lnSpc>
                <a:spcPct val="140000"/>
              </a:lnSpc>
            </a:pPr>
            <a:r>
              <a:rPr lang="cs-CZ" sz="1200" dirty="0"/>
              <a:t>HK TST K11 </a:t>
            </a:r>
            <a:r>
              <a:rPr lang="cs-CZ" sz="1200" dirty="0" err="1"/>
              <a:t>mall</a:t>
            </a:r>
            <a:r>
              <a:rPr lang="cs-CZ" sz="1200" dirty="0"/>
              <a:t> 64 </a:t>
            </a:r>
            <a:r>
              <a:rPr lang="cs-CZ" sz="1200" dirty="0" err="1"/>
              <a:t>shop</a:t>
            </a:r>
            <a:r>
              <a:rPr lang="cs-CZ" sz="1200" dirty="0"/>
              <a:t> </a:t>
            </a:r>
            <a:r>
              <a:rPr lang="cs-CZ" sz="1200" dirty="0" err="1"/>
              <a:t>Clarks</a:t>
            </a:r>
            <a:r>
              <a:rPr lang="cs-CZ" sz="1200" dirty="0"/>
              <a:t> London footwear.JPG.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4. 1. 2010, 04:31 [cit. 2013-01-07]. Dostupné z: http://</a:t>
            </a:r>
            <a:r>
              <a:rPr lang="cs-CZ" sz="1200" dirty="0" smtClean="0"/>
              <a:t>commons.wikimedia.org/wiki/File:HK_TST_K11_mall_64_shop_Clarks_London_footwear.JPG?uselang=cs</a:t>
            </a:r>
          </a:p>
          <a:p>
            <a:pPr>
              <a:lnSpc>
                <a:spcPct val="140000"/>
              </a:lnSpc>
            </a:pPr>
            <a:r>
              <a:rPr lang="cs-CZ" sz="1200" dirty="0"/>
              <a:t>Jaderná elektrárna Cattenom.jpg.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11:08 19. července 2010 [cit. 2013-01-07]. Dostupné z: http://</a:t>
            </a:r>
            <a:r>
              <a:rPr lang="cs-CZ" sz="1200" dirty="0" smtClean="0"/>
              <a:t>commons.wikimedia.org/wiki/File:Nuclear_Power_Plant_Cattenom.jpg</a:t>
            </a:r>
          </a:p>
          <a:p>
            <a:pPr>
              <a:lnSpc>
                <a:spcPct val="140000"/>
              </a:lnSpc>
            </a:pPr>
            <a:endParaRPr lang="cs-CZ" sz="12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7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Digitální </a:t>
            </a:r>
            <a:r>
              <a:rPr lang="cs-CZ" dirty="0">
                <a:solidFill>
                  <a:srgbClr val="171A1B"/>
                </a:solidFill>
              </a:rPr>
              <a:t>učební materiál je určen </a:t>
            </a:r>
            <a:r>
              <a:rPr lang="cs-CZ" dirty="0" smtClean="0">
                <a:solidFill>
                  <a:srgbClr val="171A1B"/>
                </a:solidFill>
              </a:rPr>
              <a:t>k seznámení žáků s regionem západní Evropa.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představuje region na západě evropského kontinentu.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</a:t>
            </a:r>
            <a:r>
              <a:rPr lang="cs-CZ" dirty="0">
                <a:solidFill>
                  <a:srgbClr val="171A1B"/>
                </a:solidFill>
              </a:rPr>
              <a:t>určen pro předmět </a:t>
            </a:r>
            <a:r>
              <a:rPr lang="cs-CZ" dirty="0" smtClean="0">
                <a:solidFill>
                  <a:srgbClr val="171A1B"/>
                </a:solidFill>
              </a:rPr>
              <a:t>zeměpis, 7. ročník.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</a:t>
            </a:r>
            <a:r>
              <a:rPr lang="cs-CZ" dirty="0">
                <a:solidFill>
                  <a:srgbClr val="171A1B"/>
                </a:solidFill>
              </a:rPr>
              <a:t>materiál vznikl jako doplňující materiál k učebnici</a:t>
            </a:r>
            <a:r>
              <a:rPr lang="cs-CZ" dirty="0" smtClean="0">
                <a:solidFill>
                  <a:srgbClr val="171A1B"/>
                </a:solidFill>
              </a:rPr>
              <a:t>: </a:t>
            </a:r>
            <a:r>
              <a:rPr lang="cs-CZ" dirty="0" err="1" smtClean="0"/>
              <a:t>Demek</a:t>
            </a:r>
            <a:r>
              <a:rPr lang="cs-CZ" dirty="0" smtClean="0"/>
              <a:t>, J., Mališ, I., </a:t>
            </a:r>
            <a:r>
              <a:rPr lang="cs-CZ" i="1" dirty="0" smtClean="0"/>
              <a:t>Zeměpis 7 pro základní školu – Zeměpis světadílů. </a:t>
            </a:r>
            <a:r>
              <a:rPr lang="nn-NO" dirty="0"/>
              <a:t>1. vyd. Praha: SPN, 2008</a:t>
            </a:r>
            <a:r>
              <a:rPr lang="cs-CZ" dirty="0"/>
              <a:t>, ISBN </a:t>
            </a:r>
            <a:r>
              <a:rPr lang="cs-CZ" dirty="0" smtClean="0"/>
              <a:t>978-80-7235-383-5</a:t>
            </a: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Poloha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Při pobřeží Atlantského oceánu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Britské ostrovy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39" y="1916832"/>
            <a:ext cx="3759617" cy="37596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07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Státy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334930"/>
            <a:ext cx="4038600" cy="38678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 smtClean="0">
                <a:latin typeface="Calibri" pitchFamily="34" charset="0"/>
              </a:rPr>
              <a:t>Irsko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>
                <a:latin typeface="Calibri" pitchFamily="34" charset="0"/>
              </a:rPr>
              <a:t>Velká Británie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>
                <a:latin typeface="Calibri" pitchFamily="34" charset="0"/>
              </a:rPr>
              <a:t>Francie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516216" y="2349500"/>
            <a:ext cx="2448272" cy="384867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Calibri" pitchFamily="34" charset="0"/>
              </a:rPr>
              <a:t>Nizozemsko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Calibri" pitchFamily="34" charset="0"/>
              </a:rPr>
              <a:t>Belgie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Calibri" pitchFamily="34" charset="0"/>
              </a:rPr>
              <a:t>Lucembursko</a:t>
            </a: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40" y="5968597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8" r="11315" b="247"/>
          <a:stretch/>
        </p:blipFill>
        <p:spPr bwMode="auto">
          <a:xfrm>
            <a:off x="2819903" y="1844824"/>
            <a:ext cx="3504193" cy="3504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Přímá spojnice se šipkou 7"/>
          <p:cNvCxnSpPr/>
          <p:nvPr/>
        </p:nvCxnSpPr>
        <p:spPr bwMode="auto">
          <a:xfrm>
            <a:off x="1691680" y="4221088"/>
            <a:ext cx="24482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/>
          <p:cNvCxnSpPr/>
          <p:nvPr/>
        </p:nvCxnSpPr>
        <p:spPr bwMode="auto">
          <a:xfrm>
            <a:off x="2627784" y="3501008"/>
            <a:ext cx="1296144" cy="959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se šipkou 13"/>
          <p:cNvCxnSpPr/>
          <p:nvPr/>
        </p:nvCxnSpPr>
        <p:spPr bwMode="auto">
          <a:xfrm>
            <a:off x="1331640" y="2708920"/>
            <a:ext cx="2232248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se šipkou 15"/>
          <p:cNvCxnSpPr/>
          <p:nvPr/>
        </p:nvCxnSpPr>
        <p:spPr bwMode="auto">
          <a:xfrm flipH="1">
            <a:off x="4427984" y="2708920"/>
            <a:ext cx="2088232" cy="888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se šipkou 19"/>
          <p:cNvCxnSpPr/>
          <p:nvPr/>
        </p:nvCxnSpPr>
        <p:spPr bwMode="auto">
          <a:xfrm flipH="1">
            <a:off x="4355976" y="3501008"/>
            <a:ext cx="216024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se šipkou 21"/>
          <p:cNvCxnSpPr>
            <a:stCxn id="5" idx="1"/>
          </p:cNvCxnSpPr>
          <p:nvPr/>
        </p:nvCxnSpPr>
        <p:spPr bwMode="auto">
          <a:xfrm flipH="1" flipV="1">
            <a:off x="4427984" y="3861048"/>
            <a:ext cx="2088232" cy="4127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835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Povrch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565569" cy="4925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Převážně nížinatý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Velehory Pyreneje a Alpy</a:t>
            </a:r>
          </a:p>
          <a:p>
            <a:pPr marL="400050" lvl="2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2400" i="1" dirty="0" smtClean="0">
                <a:latin typeface="Calibri" pitchFamily="34" charset="0"/>
                <a:ea typeface="+mn-ea"/>
                <a:cs typeface="+mn-cs"/>
              </a:rPr>
              <a:t>Francie</a:t>
            </a:r>
          </a:p>
          <a:p>
            <a:pPr marL="342900" lvl="1" indent="-342900">
              <a:buChar char="•"/>
            </a:pPr>
            <a:r>
              <a:rPr lang="cs-CZ" sz="2800" i="1" dirty="0" smtClean="0">
                <a:latin typeface="Calibri" pitchFamily="34" charset="0"/>
                <a:ea typeface="+mn-ea"/>
                <a:cs typeface="+mn-cs"/>
              </a:rPr>
              <a:t>Jak se jmenuje nejvyšší hora Alp? Jakou má nadmořskou výšku?</a:t>
            </a:r>
          </a:p>
          <a:p>
            <a:pPr marL="0" lvl="1" indent="0">
              <a:buNone/>
            </a:pPr>
            <a:endParaRPr lang="cs-CZ" sz="2800" i="1" dirty="0">
              <a:latin typeface="Calibri" pitchFamily="34" charset="0"/>
              <a:ea typeface="+mn-ea"/>
              <a:cs typeface="+mn-cs"/>
            </a:endParaRPr>
          </a:p>
          <a:p>
            <a:pPr marL="457200" lvl="1" indent="0">
              <a:buNone/>
            </a:pPr>
            <a:endParaRPr lang="cs-CZ" sz="2800" dirty="0"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69" y="587250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ovéPole 2"/>
          <p:cNvSpPr txBox="1"/>
          <p:nvPr/>
        </p:nvSpPr>
        <p:spPr>
          <a:xfrm>
            <a:off x="899592" y="5229200"/>
            <a:ext cx="3888432" cy="461665"/>
          </a:xfrm>
          <a:prstGeom prst="rect">
            <a:avLst/>
          </a:prstGeom>
          <a:noFill/>
          <a:ln w="28575"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i="1" dirty="0" smtClean="0">
                <a:latin typeface="Calibri" pitchFamily="34" charset="0"/>
              </a:rPr>
              <a:t>Mont Blanc </a:t>
            </a:r>
            <a:r>
              <a:rPr lang="cs-CZ" sz="2400" i="1" dirty="0">
                <a:latin typeface="Calibri" pitchFamily="34" charset="0"/>
              </a:rPr>
              <a:t>4792 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48" y="3130951"/>
            <a:ext cx="3810000" cy="254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4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Podnebí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Vlhké oceánské podnebí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Léta chladná</a:t>
            </a:r>
          </a:p>
          <a:p>
            <a:pPr>
              <a:lnSpc>
                <a:spcPct val="150000"/>
              </a:lnSpc>
            </a:pPr>
            <a:r>
              <a:rPr lang="cs-CZ" smtClean="0">
                <a:latin typeface="Calibri" pitchFamily="34" charset="0"/>
              </a:rPr>
              <a:t>Zimy </a:t>
            </a:r>
            <a:r>
              <a:rPr lang="cs-CZ" dirty="0" smtClean="0">
                <a:latin typeface="Calibri" pitchFamily="34" charset="0"/>
              </a:rPr>
              <a:t>mírné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Po celý rok dostatek srážek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196" y="1772816"/>
            <a:ext cx="4406460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300192" y="4725144"/>
            <a:ext cx="2433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/>
              <a:t>Pobřežní krajina ve Francii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19512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Vodstvo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Hustá vodní síť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Toky vodnaté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 smtClean="0">
                <a:latin typeface="Calibri" pitchFamily="34" charset="0"/>
              </a:rPr>
              <a:t>Seina, Rhôna, Rýn, Temže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Síť vodních kanálů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3957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592" y="1916832"/>
            <a:ext cx="4071064" cy="30532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56176" y="4970130"/>
            <a:ext cx="2577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/>
              <a:t>Řeka Rhôna v Lyonu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44243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Rostlinstvo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143399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Listnaté lesy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Dub, habr, buk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Většina vykácena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Přeměna na zemědělskou půdu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8241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6" y="2060848"/>
            <a:ext cx="4770107" cy="2862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281221" y="4922912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/>
              <a:t>Hospodářská krajina ve Francii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1545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Obyvatelstvo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Vysoká hustota zalidnění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Vysoká urbanizace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Románské a germánské národy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Vysoká imigrace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00" y="2060849"/>
            <a:ext cx="3991455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904856" y="4753119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/>
              <a:t>Amsterdam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7989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</TotalTime>
  <Words>697</Words>
  <Application>Microsoft Office PowerPoint</Application>
  <PresentationFormat>Předvádění na obrazovce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1_Výchozí návrh</vt:lpstr>
      <vt:lpstr>Západní Evropa</vt:lpstr>
      <vt:lpstr>Anotace:</vt:lpstr>
      <vt:lpstr>Poloha</vt:lpstr>
      <vt:lpstr>Státy</vt:lpstr>
      <vt:lpstr>Povrch</vt:lpstr>
      <vt:lpstr>Podnebí</vt:lpstr>
      <vt:lpstr>Vodstvo</vt:lpstr>
      <vt:lpstr>Rostlinstvo</vt:lpstr>
      <vt:lpstr>Obyvatelstvo</vt:lpstr>
      <vt:lpstr>Hospodářství</vt:lpstr>
      <vt:lpstr>Britské ostrovy od evropské pevniny odděluje…</vt:lpstr>
      <vt:lpstr>Který významný poledník prochází západní Evropou?</vt:lpstr>
      <vt:lpstr>Který pojem do skupiny logicky nepatří?</vt:lpstr>
      <vt:lpstr>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JIŽNÍ EVROPA</dc:title>
  <dc:creator>pc</dc:creator>
  <cp:lastModifiedBy>pc</cp:lastModifiedBy>
  <cp:revision>338</cp:revision>
  <dcterms:created xsi:type="dcterms:W3CDTF">2012-12-13T18:20:50Z</dcterms:created>
  <dcterms:modified xsi:type="dcterms:W3CDTF">2013-01-02T16:16:07Z</dcterms:modified>
</cp:coreProperties>
</file>