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4" r:id="rId5"/>
    <p:sldId id="273" r:id="rId6"/>
    <p:sldId id="287" r:id="rId7"/>
    <p:sldId id="286" r:id="rId8"/>
    <p:sldId id="288" r:id="rId9"/>
    <p:sldId id="289" r:id="rId10"/>
    <p:sldId id="291" r:id="rId11"/>
    <p:sldId id="292" r:id="rId12"/>
    <p:sldId id="293" r:id="rId13"/>
    <p:sldId id="285" r:id="rId14"/>
    <p:sldId id="29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smtClean="0"/>
              <a:t>Británie </a:t>
            </a:r>
            <a:r>
              <a:rPr lang="cs-CZ" sz="4800" dirty="0" smtClean="0"/>
              <a:t>a Irsko</a:t>
            </a:r>
            <a:endParaRPr lang="cs-CZ" sz="4800" dirty="0"/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Britské ostrovy – ostrov Irsko</a:t>
            </a:r>
          </a:p>
          <a:p>
            <a:r>
              <a:rPr lang="cs-CZ" dirty="0" smtClean="0">
                <a:latin typeface="Calibri" pitchFamily="34" charset="0"/>
              </a:rPr>
              <a:t>Atlantský oceán</a:t>
            </a:r>
          </a:p>
          <a:p>
            <a:r>
              <a:rPr lang="cs-CZ" dirty="0" smtClean="0">
                <a:latin typeface="Calibri" pitchFamily="34" charset="0"/>
              </a:rPr>
              <a:t>Irské moře</a:t>
            </a:r>
          </a:p>
          <a:p>
            <a:r>
              <a:rPr lang="cs-CZ" dirty="0" smtClean="0">
                <a:latin typeface="Calibri" pitchFamily="34" charset="0"/>
              </a:rPr>
              <a:t>Keltské moře</a:t>
            </a:r>
          </a:p>
          <a:p>
            <a:r>
              <a:rPr lang="cs-CZ" dirty="0" smtClean="0">
                <a:latin typeface="Calibri" pitchFamily="34" charset="0"/>
              </a:rPr>
              <a:t>„</a:t>
            </a:r>
            <a:r>
              <a:rPr lang="cs-CZ" dirty="0">
                <a:latin typeface="Calibri" pitchFamily="34" charset="0"/>
              </a:rPr>
              <a:t>Zelený ostrov“</a:t>
            </a:r>
          </a:p>
          <a:p>
            <a:r>
              <a:rPr lang="cs-CZ" dirty="0">
                <a:latin typeface="Calibri" pitchFamily="34" charset="0"/>
              </a:rPr>
              <a:t>Nezávislost na Británii v roce 1921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58" y="1826050"/>
            <a:ext cx="3514898" cy="438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Irská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Dublin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4,5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70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euro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irština, angličtina</a:t>
            </a:r>
            <a:endParaRPr lang="cs-CZ" dirty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2060848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Irsko -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Potravinářský průmysl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Zemědělství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Pastviny, skot a ovce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Těžba rašeliny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Výroba IT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49" y="1916833"/>
            <a:ext cx="4180718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64088" y="5013177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Zelené pastviny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en-US" sz="1200" dirty="0"/>
              <a:t>United Kingdom relief location map.png.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15. 4. 2012, 22:39 [cit. 2013-01-07]. </a:t>
            </a:r>
            <a:r>
              <a:rPr lang="en-US" sz="1200" dirty="0" err="1"/>
              <a:t>Dostupné</a:t>
            </a:r>
            <a:r>
              <a:rPr lang="en-US" sz="1200" dirty="0"/>
              <a:t> z: http://</a:t>
            </a:r>
            <a:r>
              <a:rPr lang="en-US" sz="1200" dirty="0" smtClean="0"/>
              <a:t>commons.wikimedia.org/wiki/File:United_Kingdom_relief_location_map.png?uselang=cs</a:t>
            </a:r>
            <a:endParaRPr lang="cs-CZ" sz="1200" dirty="0" smtClean="0"/>
          </a:p>
          <a:p>
            <a:r>
              <a:rPr lang="en-US" sz="1200" dirty="0"/>
              <a:t>Flag of the United </a:t>
            </a:r>
            <a:r>
              <a:rPr lang="en-US" sz="1200" dirty="0" err="1"/>
              <a:t>Kingdom.svg</a:t>
            </a:r>
            <a:r>
              <a:rPr lang="en-US" sz="1200" dirty="0"/>
              <a:t>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14:46, 8 September 2008 [cit. 2013-01-07]. </a:t>
            </a:r>
            <a:r>
              <a:rPr lang="en-US" sz="1200" dirty="0" err="1"/>
              <a:t>Dostupné</a:t>
            </a:r>
            <a:r>
              <a:rPr lang="en-US" sz="1200" dirty="0"/>
              <a:t> z: http://commons.wikimedia.org/wiki/File:Flag_of_the_United_Kingdom.svg </a:t>
            </a:r>
            <a:endParaRPr lang="cs-CZ" sz="1200" dirty="0" smtClean="0"/>
          </a:p>
          <a:p>
            <a:r>
              <a:rPr lang="cs-CZ" sz="1200" dirty="0" err="1" smtClean="0"/>
              <a:t>Buckingham</a:t>
            </a:r>
            <a:r>
              <a:rPr lang="cs-CZ" sz="1200" dirty="0" smtClean="0"/>
              <a:t> </a:t>
            </a:r>
            <a:r>
              <a:rPr lang="cs-CZ" sz="1200" dirty="0" err="1" smtClean="0"/>
              <a:t>Palace</a:t>
            </a:r>
            <a:r>
              <a:rPr lang="cs-CZ" sz="1200" dirty="0" smtClean="0"/>
              <a:t>, London - </a:t>
            </a:r>
            <a:r>
              <a:rPr lang="cs-CZ" sz="1200" dirty="0" err="1" smtClean="0"/>
              <a:t>April</a:t>
            </a:r>
            <a:r>
              <a:rPr lang="cs-CZ" sz="1200" dirty="0" smtClean="0"/>
              <a:t> 2009.jpg.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29. 8. 2009, 09:56 [cit. 2013-01-07]. Dostupné z: http://commons.wikimedia.org/wiki/File:Buckingham_Palace,_London_-_April_2009.jpg?uselang=cs </a:t>
            </a:r>
          </a:p>
          <a:p>
            <a:r>
              <a:rPr lang="cs-CZ" sz="1200" dirty="0" smtClean="0"/>
              <a:t>Beryl </a:t>
            </a:r>
            <a:r>
              <a:rPr lang="cs-CZ" sz="1200" dirty="0" err="1" smtClean="0"/>
              <a:t>alpha</a:t>
            </a:r>
            <a:r>
              <a:rPr lang="cs-CZ" sz="1200" dirty="0" smtClean="0"/>
              <a:t> </a:t>
            </a:r>
            <a:r>
              <a:rPr lang="cs-CZ" sz="1200" dirty="0" err="1" smtClean="0"/>
              <a:t>from</a:t>
            </a:r>
            <a:r>
              <a:rPr lang="cs-CZ" sz="1200" dirty="0" smtClean="0"/>
              <a:t> </a:t>
            </a:r>
            <a:r>
              <a:rPr lang="cs-CZ" sz="1200" dirty="0" err="1" smtClean="0"/>
              <a:t>air.jpg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21:14, 10 </a:t>
            </a:r>
            <a:r>
              <a:rPr lang="cs-CZ" sz="1200" dirty="0" err="1" smtClean="0"/>
              <a:t>January</a:t>
            </a:r>
            <a:r>
              <a:rPr lang="cs-CZ" sz="1200" dirty="0" smtClean="0"/>
              <a:t> 2007 [cit. 2013-01-07]. Dostupné z: http://en.wikipedia.org/wiki/File:Beryl_alpha_from_air.jpg </a:t>
            </a:r>
          </a:p>
          <a:p>
            <a:r>
              <a:rPr lang="cs-CZ" sz="1200" dirty="0" smtClean="0"/>
              <a:t>UK map </a:t>
            </a:r>
            <a:r>
              <a:rPr lang="cs-CZ" sz="1200" dirty="0" err="1" smtClean="0"/>
              <a:t>countries</a:t>
            </a:r>
            <a:r>
              <a:rPr lang="cs-CZ" sz="1200" dirty="0" smtClean="0"/>
              <a:t> </a:t>
            </a:r>
            <a:r>
              <a:rPr lang="cs-CZ" sz="1200" dirty="0" err="1" smtClean="0"/>
              <a:t>DE</a:t>
            </a:r>
            <a:r>
              <a:rPr lang="cs-CZ" sz="1200" dirty="0" smtClean="0"/>
              <a:t>.</a:t>
            </a:r>
            <a:r>
              <a:rPr lang="cs-CZ" sz="1200" dirty="0" err="1" smtClean="0"/>
              <a:t>png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13:32, 18 August 2010 [cit. 2013-01-07]. Dostupné z: http://commons.wikimedia.org/wiki/File:UK_map_countries_DE.png </a:t>
            </a:r>
          </a:p>
          <a:p>
            <a:r>
              <a:rPr lang="cs-CZ" sz="1200" dirty="0" err="1"/>
              <a:t>Ballabriggs</a:t>
            </a:r>
            <a:r>
              <a:rPr lang="cs-CZ" sz="1200" dirty="0"/>
              <a:t> cropped.jpg.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21:28, 24 </a:t>
            </a:r>
            <a:r>
              <a:rPr lang="cs-CZ" sz="1200" dirty="0" err="1"/>
              <a:t>April</a:t>
            </a:r>
            <a:r>
              <a:rPr lang="cs-CZ" sz="1200" dirty="0"/>
              <a:t> 2011 [cit. 2013-01-07]. Dostupné z: http://en.wikipedia.org/wiki/File:Ballabriggs_cropped.jpg </a:t>
            </a:r>
            <a:endParaRPr lang="cs-CZ" sz="1200" dirty="0" smtClean="0"/>
          </a:p>
          <a:p>
            <a:r>
              <a:rPr lang="en-US" sz="1200" dirty="0"/>
              <a:t>30 St Mary Axe od </a:t>
            </a:r>
            <a:r>
              <a:rPr lang="en-US" sz="1200" dirty="0" err="1"/>
              <a:t>Leadenhall</a:t>
            </a:r>
            <a:r>
              <a:rPr lang="en-US" sz="1200" dirty="0"/>
              <a:t> Street.jpg.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14:54, 14 May 2011 [cit. 2013-01-07]. </a:t>
            </a:r>
            <a:r>
              <a:rPr lang="en-US" sz="1200" dirty="0" err="1"/>
              <a:t>Dostupné</a:t>
            </a:r>
            <a:r>
              <a:rPr lang="en-US" sz="1200" dirty="0"/>
              <a:t> z: http://en.wikipedia.org/wiki/File:30_St_Mary_Axe_from_Leadenhall_Street.jpg </a:t>
            </a: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52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3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/>
          <a:lstStyle/>
          <a:p>
            <a:r>
              <a:rPr lang="cs-CZ" sz="1200" dirty="0"/>
              <a:t>KingsCollegeChapel.jpg.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15. 2. 2008, 09:33 [cit. 2013-01-07]. Dostupné z: http://cs.wikipedia.org/wiki/Soubor:KingsCollegeChapel.jpg </a:t>
            </a:r>
            <a:endParaRPr lang="cs-CZ" sz="1200" dirty="0" smtClean="0"/>
          </a:p>
          <a:p>
            <a:r>
              <a:rPr lang="cs-CZ" sz="1200" dirty="0"/>
              <a:t>600x748-Carte-de-l'Irlande-R.jpg.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11. 12. 2010, 07:52 [cit. 2013-01-07]. Dostupné z: http://</a:t>
            </a:r>
            <a:r>
              <a:rPr lang="cs-CZ" sz="1200" dirty="0" smtClean="0"/>
              <a:t>commons.wikimedia.org/wiki/File:600x748-Carte-de-l%27Irlande-R.jpg?uselang=cs</a:t>
            </a:r>
          </a:p>
          <a:p>
            <a:r>
              <a:rPr lang="cs-CZ" sz="1200" dirty="0"/>
              <a:t>Flag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Ireland.svg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6. 10. 2010, 08:06 [cit. 2013-01-07]. Dostupné z: http://</a:t>
            </a:r>
            <a:r>
              <a:rPr lang="cs-CZ" sz="1200" dirty="0" smtClean="0"/>
              <a:t>cs.wikipedia.org/wiki/Soubor:Flag_of_Ireland.svg</a:t>
            </a:r>
          </a:p>
          <a:p>
            <a:r>
              <a:rPr lang="cs-CZ" sz="1200" dirty="0"/>
              <a:t>A </a:t>
            </a:r>
            <a:r>
              <a:rPr lang="cs-CZ" sz="1200" dirty="0" err="1"/>
              <a:t>view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/>
              <a:t>Scrabo</a:t>
            </a:r>
            <a:r>
              <a:rPr lang="cs-CZ" sz="1200" dirty="0"/>
              <a:t> - geograph.org.uk - 1324261.jpg.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19:56, 27 </a:t>
            </a:r>
            <a:r>
              <a:rPr lang="cs-CZ" sz="1200" dirty="0" err="1"/>
              <a:t>February</a:t>
            </a:r>
            <a:r>
              <a:rPr lang="cs-CZ" sz="1200" dirty="0"/>
              <a:t> 2011 [cit. 2013-01-07]. Dostupné z: http://en.wikipedia.org/wiki/File:A_view_from_Scrabo_-_geograph.org.uk_-_</a:t>
            </a:r>
            <a:r>
              <a:rPr lang="cs-CZ" sz="1200" dirty="0" smtClean="0"/>
              <a:t>1324261.jpg</a:t>
            </a:r>
          </a:p>
          <a:p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352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77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Británie a Irsko.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západní Evropy Británie a Irsko.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</a:t>
            </a:r>
            <a:r>
              <a:rPr lang="cs-CZ" dirty="0">
                <a:solidFill>
                  <a:srgbClr val="171A1B"/>
                </a:solidFill>
              </a:rPr>
              <a:t>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>
                <a:solidFill>
                  <a:srgbClr val="171A1B"/>
                </a:solidFill>
              </a:rPr>
              <a:t>Demek</a:t>
            </a:r>
            <a:r>
              <a:rPr lang="cs-CZ" dirty="0">
                <a:solidFill>
                  <a:srgbClr val="171A1B"/>
                </a:solidFill>
              </a:rPr>
              <a:t>, J., Mališ,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>
                <a:solidFill>
                  <a:srgbClr val="171A1B"/>
                </a:solidFill>
              </a:rPr>
              <a:t>1. vyd. Praha: SPN, 2008</a:t>
            </a:r>
            <a:r>
              <a:rPr lang="cs-CZ" dirty="0">
                <a:solidFill>
                  <a:srgbClr val="171A1B"/>
                </a:solidFill>
              </a:rPr>
              <a:t>, ISBN 978-80-7235-383-5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- 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355976" y="1772816"/>
            <a:ext cx="41826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Britské ostrovy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Ostrov Velká Británie a severozápadní část ostrova Irsko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Atlantský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oceán</a:t>
            </a:r>
          </a:p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Průliv La Manche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890169" cy="44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0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Spojené království Velké Británie a Severního Irska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Londýn</a:t>
            </a:r>
          </a:p>
          <a:p>
            <a:r>
              <a:rPr lang="cs-CZ" dirty="0" smtClean="0">
                <a:latin typeface="Calibri" pitchFamily="34" charset="0"/>
              </a:rPr>
              <a:t>62 mil. obyvatel</a:t>
            </a:r>
          </a:p>
          <a:p>
            <a:r>
              <a:rPr lang="cs-CZ" dirty="0" smtClean="0">
                <a:latin typeface="Calibri" pitchFamily="34" charset="0"/>
              </a:rPr>
              <a:t>Rozloha 244 tis</a:t>
            </a:r>
            <a:r>
              <a:rPr lang="cs-CZ" dirty="0">
                <a:latin typeface="Calibri" pitchFamily="34" charset="0"/>
              </a:rPr>
              <a:t>. km²</a:t>
            </a:r>
          </a:p>
          <a:p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libra</a:t>
            </a: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angličtina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2" y="551723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56" y="1946532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konstituční monarchie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Představitel státu je panovník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Královna Alžběta II.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Od roku 1952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0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File:Buckingham Palace, London - April 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067627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436096" y="450912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Buckinghamský palác – sídlo britského panovníka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Spojené království Velké Británie a Severního Irska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Skládá se ze čtyř zemí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Anglie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Skotsko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Wales</a:t>
            </a:r>
          </a:p>
          <a:p>
            <a:pPr marL="399600" lvl="2" indent="-3600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Severní Irsko</a:t>
            </a:r>
          </a:p>
          <a:p>
            <a:pPr marL="399600" lvl="2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2867025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průmysl a těžba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Kolébka světového průmyslu</a:t>
            </a:r>
          </a:p>
          <a:p>
            <a:r>
              <a:rPr lang="cs-CZ" dirty="0" smtClean="0">
                <a:latin typeface="Calibri" pitchFamily="34" charset="0"/>
              </a:rPr>
              <a:t>Těžba ropy</a:t>
            </a:r>
          </a:p>
          <a:p>
            <a:pPr lvl="1">
              <a:buNone/>
            </a:pPr>
            <a:r>
              <a:rPr lang="cs-CZ" i="1" dirty="0" smtClean="0">
                <a:latin typeface="Calibri" pitchFamily="34" charset="0"/>
              </a:rPr>
              <a:t>Severní moře</a:t>
            </a:r>
          </a:p>
          <a:p>
            <a:r>
              <a:rPr lang="cs-CZ" dirty="0" smtClean="0">
                <a:latin typeface="Calibri" pitchFamily="34" charset="0"/>
              </a:rPr>
              <a:t>Chemický průmysl</a:t>
            </a:r>
          </a:p>
          <a:p>
            <a:r>
              <a:rPr lang="cs-CZ" dirty="0" smtClean="0">
                <a:latin typeface="Calibri" pitchFamily="34" charset="0"/>
              </a:rPr>
              <a:t>Strojírenství</a:t>
            </a:r>
          </a:p>
          <a:p>
            <a:pPr marL="399600" lvl="1" indent="0">
              <a:buNone/>
            </a:pPr>
            <a:r>
              <a:rPr lang="cs-CZ" i="1" dirty="0" smtClean="0">
                <a:latin typeface="Calibri" pitchFamily="34" charset="0"/>
              </a:rPr>
              <a:t>Elektronika, dopravní </a:t>
            </a:r>
            <a:r>
              <a:rPr lang="cs-CZ" i="1" dirty="0">
                <a:latin typeface="Calibri" pitchFamily="34" charset="0"/>
              </a:rPr>
              <a:t>prostředky</a:t>
            </a:r>
            <a:endParaRPr lang="cs-CZ" i="1" dirty="0" smtClean="0">
              <a:latin typeface="Calibri" pitchFamily="34" charset="0"/>
            </a:endParaRPr>
          </a:p>
          <a:p>
            <a:pPr marL="342900" lvl="1" indent="-342900"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Potravinářský průmysl</a:t>
            </a:r>
          </a:p>
          <a:p>
            <a:pPr lvl="1">
              <a:buNone/>
            </a:pP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60" name="Picture 4" descr="File:Beryl alpha from 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788616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683568" y="4581128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Těžba ropy v Severním moři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Převažují služby</a:t>
            </a:r>
          </a:p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Velké obchodní loďstvo</a:t>
            </a:r>
          </a:p>
          <a:p>
            <a:pPr marL="39960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Dovoz surovin a výrobků z bývalých kolonií</a:t>
            </a:r>
          </a:p>
          <a:p>
            <a:pPr marL="342900" lvl="1" indent="-342900"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Zemědělství</a:t>
            </a:r>
          </a:p>
          <a:p>
            <a:pPr marL="400050" lvl="2" indent="0">
              <a:buNone/>
            </a:pPr>
            <a:r>
              <a:rPr lang="cs-CZ" sz="2400" i="1" dirty="0" smtClean="0">
                <a:latin typeface="Calibri" pitchFamily="34" charset="0"/>
                <a:ea typeface="+mn-ea"/>
                <a:cs typeface="+mn-cs"/>
              </a:rPr>
              <a:t>Chov skotu, ovcí, koní</a:t>
            </a:r>
          </a:p>
          <a:p>
            <a:pPr marL="342900" lvl="1" indent="-342900"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Hospodářsky vyspělá země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1248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" y="1751551"/>
            <a:ext cx="3737090" cy="3045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6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Británie – sídla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2645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10" y="1850860"/>
            <a:ext cx="3024336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6387364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Londýn - 30 </a:t>
            </a:r>
            <a:r>
              <a:rPr lang="cs-CZ" sz="1000" dirty="0">
                <a:latin typeface="Calibri" pitchFamily="34" charset="0"/>
              </a:rPr>
              <a:t>St Mary </a:t>
            </a:r>
            <a:r>
              <a:rPr lang="cs-CZ" sz="1000" dirty="0" err="1" smtClean="0">
                <a:latin typeface="Calibri" pitchFamily="34" charset="0"/>
              </a:rPr>
              <a:t>Axe</a:t>
            </a:r>
            <a:r>
              <a:rPr lang="cs-CZ" sz="1000" dirty="0" smtClean="0">
                <a:latin typeface="Calibri" pitchFamily="34" charset="0"/>
              </a:rPr>
              <a:t> - </a:t>
            </a:r>
            <a:r>
              <a:rPr lang="cs-CZ" sz="1000" dirty="0" err="1" smtClean="0">
                <a:latin typeface="Calibri" pitchFamily="34" charset="0"/>
              </a:rPr>
              <a:t>The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err="1" smtClean="0">
                <a:latin typeface="Calibri" pitchFamily="34" charset="0"/>
              </a:rPr>
              <a:t>Gherkin</a:t>
            </a:r>
            <a:r>
              <a:rPr lang="cs-CZ" sz="1000" dirty="0" smtClean="0">
                <a:latin typeface="Calibri" pitchFamily="34" charset="0"/>
              </a:rPr>
              <a:t> (okurka)</a:t>
            </a:r>
            <a:endParaRPr lang="cs-CZ" sz="1000" dirty="0"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7" y="1863436"/>
            <a:ext cx="4608512" cy="332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50682" y="519308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Cambridge – univerzitní město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817</Words>
  <Application>Microsoft Office PowerPoint</Application>
  <PresentationFormat>Předvádění na obrazovce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1_Výchozí návrh</vt:lpstr>
      <vt:lpstr>Británie a Irsko</vt:lpstr>
      <vt:lpstr>Anotace:</vt:lpstr>
      <vt:lpstr>Británie - poloha</vt:lpstr>
      <vt:lpstr>Británie – základní charakteristika</vt:lpstr>
      <vt:lpstr>Británie – konstituční monarchie</vt:lpstr>
      <vt:lpstr>Spojené království Velké Británie a Severního Irska</vt:lpstr>
      <vt:lpstr>Británie – průmysl a těžba</vt:lpstr>
      <vt:lpstr>Británie – hospodářství</vt:lpstr>
      <vt:lpstr>Británie – sídla</vt:lpstr>
      <vt:lpstr>Irsko</vt:lpstr>
      <vt:lpstr>Irsko</vt:lpstr>
      <vt:lpstr>Irsko - hospodářství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370</cp:revision>
  <dcterms:created xsi:type="dcterms:W3CDTF">2012-12-26T11:03:03Z</dcterms:created>
  <dcterms:modified xsi:type="dcterms:W3CDTF">2013-01-13T18:40:51Z</dcterms:modified>
</cp:coreProperties>
</file>