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3" r:id="rId4"/>
    <p:sldId id="274" r:id="rId5"/>
    <p:sldId id="279" r:id="rId6"/>
    <p:sldId id="280" r:id="rId7"/>
    <p:sldId id="281" r:id="rId8"/>
    <p:sldId id="285" r:id="rId9"/>
    <p:sldId id="282" r:id="rId10"/>
    <p:sldId id="283" r:id="rId11"/>
    <p:sldId id="272" r:id="rId12"/>
    <p:sldId id="28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29111-85A2-4BC3-9D63-8B8B1FE8E2A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7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70EC9-C973-4826-A30F-3C8332FD96C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0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F27D3-5FC6-48EE-9FF3-5CEC41ABBF3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9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1C2B9-3C14-47A8-BB56-C636EE4FA94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8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0C91-43D4-4D5F-A425-6CE4D264456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9D871-079D-4C91-BC17-25D060CAB4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6010E-1DB0-4CFD-B597-A6D41980399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8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1EEE2-EB64-4F8B-8CBB-1AA8DFAE250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A6843-DD38-4099-8EE8-4F706187430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8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C09F5-737F-4DFF-BC8D-9D67F95D9A5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75B34-9C35-4B16-BE34-DEE0944ADA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7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397568-E122-4D58-85C9-67E37CA01CE0}" type="slidenum">
              <a:rPr lang="cs-CZ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dirty="0" smtClean="0"/>
              <a:t>Francie</a:t>
            </a:r>
            <a:endParaRPr lang="cs-CZ" sz="4800" dirty="0"/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171A1B"/>
                </a:solidFill>
              </a:rPr>
              <a:t>Autor: Mgr. Jana Kalandrová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Škola: Základní škola Fryšták, okres Zlín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14556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Francie – významná města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Marseille</a:t>
            </a:r>
          </a:p>
          <a:p>
            <a:r>
              <a:rPr lang="cs-CZ" dirty="0" smtClean="0">
                <a:latin typeface="Calibri" pitchFamily="34" charset="0"/>
              </a:rPr>
              <a:t>Bordeaux</a:t>
            </a:r>
          </a:p>
          <a:p>
            <a:r>
              <a:rPr lang="cs-CZ" dirty="0" err="1" smtClean="0">
                <a:latin typeface="Calibri" pitchFamily="34" charset="0"/>
              </a:rPr>
              <a:t>Le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Havre</a:t>
            </a:r>
            <a:endParaRPr lang="cs-CZ" dirty="0" smtClean="0">
              <a:latin typeface="Calibri" pitchFamily="34" charset="0"/>
            </a:endParaRPr>
          </a:p>
          <a:p>
            <a:r>
              <a:rPr lang="cs-CZ" dirty="0" err="1" smtClean="0">
                <a:latin typeface="Calibri" pitchFamily="34" charset="0"/>
              </a:rPr>
              <a:t>Strasbourg</a:t>
            </a:r>
            <a:endParaRPr lang="cs-CZ" dirty="0" smtClean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Toulouse</a:t>
            </a:r>
          </a:p>
          <a:p>
            <a:r>
              <a:rPr lang="cs-CZ" dirty="0" smtClean="0">
                <a:latin typeface="Calibri" pitchFamily="34" charset="0"/>
              </a:rPr>
              <a:t>Lyon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526" y="6041603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732" y="1777635"/>
            <a:ext cx="4986394" cy="3739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88488" y="5148099"/>
            <a:ext cx="2952328" cy="369332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Calibri" pitchFamily="34" charset="0"/>
              </a:rPr>
              <a:t>Vyhledej tato města na mapě.</a:t>
            </a:r>
            <a:endParaRPr lang="cs-CZ" i="1" dirty="0">
              <a:latin typeface="Calibri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636212" y="5517431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err="1" smtClean="0">
                <a:latin typeface="Calibri" pitchFamily="34" charset="0"/>
              </a:rPr>
              <a:t>Strasbourg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8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62304"/>
          </a:xfrm>
        </p:spPr>
        <p:txBody>
          <a:bodyPr/>
          <a:lstStyle/>
          <a:p>
            <a:r>
              <a:rPr lang="cs-CZ" sz="1200" dirty="0"/>
              <a:t>France relief </a:t>
            </a:r>
            <a:r>
              <a:rPr lang="cs-CZ" sz="1200" dirty="0" err="1"/>
              <a:t>location</a:t>
            </a:r>
            <a:r>
              <a:rPr lang="cs-CZ" sz="1200" dirty="0"/>
              <a:t> map.jpg.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12:31, 2 </a:t>
            </a:r>
            <a:r>
              <a:rPr lang="cs-CZ" sz="1200" dirty="0" err="1"/>
              <a:t>October</a:t>
            </a:r>
            <a:r>
              <a:rPr lang="cs-CZ" sz="1200" dirty="0"/>
              <a:t> 2012 [cit. </a:t>
            </a:r>
            <a:r>
              <a:rPr lang="cs-CZ" sz="1200" dirty="0" smtClean="0"/>
              <a:t>2013-01-14]. </a:t>
            </a:r>
            <a:r>
              <a:rPr lang="cs-CZ" sz="1200" dirty="0"/>
              <a:t>Dostupné z: http://commons.wikimedia.org/wiki/File:France_relief_location_map.jpg </a:t>
            </a:r>
            <a:endParaRPr lang="cs-CZ" sz="1200" dirty="0" smtClean="0"/>
          </a:p>
          <a:p>
            <a:r>
              <a:rPr lang="cs-CZ" sz="1200" dirty="0"/>
              <a:t>Flag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France.svg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</a:t>
            </a:r>
            <a:r>
              <a:rPr lang="cs-CZ" sz="1200" dirty="0" smtClean="0"/>
              <a:t>2001-</a:t>
            </a:r>
            <a:r>
              <a:rPr lang="cs-CZ" sz="1200" dirty="0"/>
              <a:t>, 16. 9. 2012, 04:14 [cit. </a:t>
            </a:r>
            <a:r>
              <a:rPr lang="cs-CZ" sz="1200" dirty="0" smtClean="0"/>
              <a:t>2013-01-14]. </a:t>
            </a:r>
            <a:r>
              <a:rPr lang="cs-CZ" sz="1200" dirty="0"/>
              <a:t>Dostupné z: http://cs.wikipedia.org/wiki/Soubor:Flag_of_France.svg </a:t>
            </a:r>
            <a:endParaRPr lang="cs-CZ" sz="1200" dirty="0" smtClean="0"/>
          </a:p>
          <a:p>
            <a:r>
              <a:rPr lang="cs-CZ" sz="1200" dirty="0" err="1"/>
              <a:t>Moutarde</a:t>
            </a:r>
            <a:r>
              <a:rPr lang="cs-CZ" sz="1200" dirty="0"/>
              <a:t> </a:t>
            </a:r>
            <a:r>
              <a:rPr lang="cs-CZ" sz="1200" dirty="0" err="1"/>
              <a:t>Maille</a:t>
            </a:r>
            <a:r>
              <a:rPr lang="cs-CZ" sz="1200" dirty="0"/>
              <a:t> Dijon 0004.jpg.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20. 7. 2012, 21:25 [cit. </a:t>
            </a:r>
            <a:r>
              <a:rPr lang="cs-CZ" sz="1200" dirty="0" smtClean="0"/>
              <a:t>2013-01-14]. </a:t>
            </a:r>
            <a:r>
              <a:rPr lang="cs-CZ" sz="1200" dirty="0"/>
              <a:t>Dostupné z: http://commons.wikimedia.org/wiki/File:Moutarde_Maille_Dijon_0004.jpg?uselang=cs </a:t>
            </a:r>
            <a:endParaRPr lang="cs-CZ" sz="1200" dirty="0" smtClean="0"/>
          </a:p>
          <a:p>
            <a:r>
              <a:rPr lang="en-US" sz="1200" dirty="0"/>
              <a:t>Champlost8.jpg. In: </a:t>
            </a:r>
            <a:r>
              <a:rPr lang="en-US" sz="1200" i="1" dirty="0"/>
              <a:t>Wikipedia: the free encyclopedia</a:t>
            </a:r>
            <a:r>
              <a:rPr lang="en-US" sz="1200" dirty="0"/>
              <a:t> [online]. San Francisco (CA): Wikimedia Foundation, 2001-, 31. 7. 2006, 08:58 [cit. </a:t>
            </a:r>
            <a:r>
              <a:rPr lang="en-US" sz="1200" dirty="0" smtClean="0"/>
              <a:t>2013-01-</a:t>
            </a:r>
            <a:r>
              <a:rPr lang="cs-CZ" sz="1200" dirty="0" smtClean="0"/>
              <a:t>14</a:t>
            </a:r>
            <a:r>
              <a:rPr lang="en-US" sz="1200" dirty="0" smtClean="0"/>
              <a:t>]. </a:t>
            </a:r>
            <a:r>
              <a:rPr lang="en-US" sz="1200" dirty="0" err="1"/>
              <a:t>Dostupné</a:t>
            </a:r>
            <a:r>
              <a:rPr lang="en-US" sz="1200" dirty="0"/>
              <a:t> z: http://commons.wikimedia.org/wiki/File:Champlost8.jpg?uselang=cs </a:t>
            </a:r>
            <a:endParaRPr lang="cs-CZ" sz="1200" dirty="0" smtClean="0"/>
          </a:p>
          <a:p>
            <a:r>
              <a:rPr lang="cs-CZ" sz="1200" dirty="0" err="1"/>
              <a:t>Vaucluse</a:t>
            </a:r>
            <a:r>
              <a:rPr lang="cs-CZ" sz="1200" dirty="0"/>
              <a:t> lavanda.jpg.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20. 1. 2009, 15:32 [cit. </a:t>
            </a:r>
            <a:r>
              <a:rPr lang="cs-CZ" sz="1200" dirty="0" smtClean="0"/>
              <a:t>2013-01-14]. </a:t>
            </a:r>
            <a:r>
              <a:rPr lang="cs-CZ" sz="1200" dirty="0"/>
              <a:t>Dostupné z: http://commons.wikimedia.org/wiki/File:Vaucluse_lavanda.jpg?uselang=cs </a:t>
            </a:r>
          </a:p>
          <a:p>
            <a:r>
              <a:rPr lang="cs-CZ" sz="1200" dirty="0" smtClean="0"/>
              <a:t>TGV-Duplex Paris.jpg.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Francisco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8. 7. 2007, 17:56 [cit. </a:t>
            </a:r>
            <a:r>
              <a:rPr lang="cs-CZ" sz="1200" dirty="0" smtClean="0"/>
              <a:t>2013-01-14]. </a:t>
            </a:r>
            <a:r>
              <a:rPr lang="cs-CZ" sz="1200" dirty="0" smtClean="0"/>
              <a:t>Dostupné z: http://cs.wikipedia.org/wiki/Soubor:TGV-Duplex_Paris.jpg </a:t>
            </a:r>
          </a:p>
          <a:p>
            <a:r>
              <a:rPr lang="en-US" sz="1200" dirty="0"/>
              <a:t>Paris July 2011-27a.jpg. In: </a:t>
            </a:r>
            <a:r>
              <a:rPr lang="en-US" sz="1200" i="1" dirty="0"/>
              <a:t>Wikipedia: the free encyclopedia</a:t>
            </a:r>
            <a:r>
              <a:rPr lang="en-US" sz="1200" dirty="0"/>
              <a:t> [online]. San Francisco (CA): Wikimedia Foundation, 2001-, 23:09, 16 August 2011 [cit. </a:t>
            </a:r>
            <a:r>
              <a:rPr lang="en-US" sz="1200" dirty="0" smtClean="0"/>
              <a:t>2013-01-</a:t>
            </a:r>
            <a:r>
              <a:rPr lang="cs-CZ" sz="1200" dirty="0" smtClean="0"/>
              <a:t>14</a:t>
            </a:r>
            <a:r>
              <a:rPr lang="en-US" sz="1200" dirty="0" smtClean="0"/>
              <a:t>]. </a:t>
            </a:r>
            <a:r>
              <a:rPr lang="en-US" sz="1200" dirty="0" err="1"/>
              <a:t>Dostupné</a:t>
            </a:r>
            <a:r>
              <a:rPr lang="en-US" sz="1200" dirty="0"/>
              <a:t> z: http://commons.wikimedia.org/wiki/File:Paris_July_2011-27a.jpg </a:t>
            </a:r>
            <a:endParaRPr lang="cs-CZ" sz="1200" dirty="0" smtClean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6781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62304"/>
          </a:xfrm>
        </p:spPr>
        <p:txBody>
          <a:bodyPr/>
          <a:lstStyle/>
          <a:p>
            <a:r>
              <a:rPr lang="cs-CZ" sz="1200" dirty="0" err="1"/>
              <a:t>Cathédrale</a:t>
            </a:r>
            <a:r>
              <a:rPr lang="cs-CZ" sz="1200" dirty="0"/>
              <a:t> Notre-Dame de Paris - 12.jpg.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14:36, 22 </a:t>
            </a:r>
            <a:r>
              <a:rPr lang="cs-CZ" sz="1200" dirty="0" err="1"/>
              <a:t>February</a:t>
            </a:r>
            <a:r>
              <a:rPr lang="cs-CZ" sz="1200" dirty="0"/>
              <a:t> 2012 [cit. </a:t>
            </a:r>
            <a:r>
              <a:rPr lang="cs-CZ" sz="1200" dirty="0" smtClean="0"/>
              <a:t>2013-01-14]. </a:t>
            </a:r>
            <a:r>
              <a:rPr lang="cs-CZ" sz="1200" dirty="0"/>
              <a:t>Dostupné z: http://commons.wikimedia.org/wiki/File:Cath%C3%A9drale_Notre-Dame_de_Paris_-_12.jpg </a:t>
            </a:r>
            <a:endParaRPr lang="cs-CZ" sz="1200" dirty="0">
              <a:latin typeface="Calibri" pitchFamily="34" charset="0"/>
            </a:endParaRPr>
          </a:p>
          <a:p>
            <a:r>
              <a:rPr lang="cs-CZ" sz="1200" dirty="0" smtClean="0"/>
              <a:t>Défense-parvis-pano.jpg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10 </a:t>
            </a:r>
            <a:r>
              <a:rPr lang="cs-CZ" sz="1200" dirty="0" err="1"/>
              <a:t>mai</a:t>
            </a:r>
            <a:r>
              <a:rPr lang="cs-CZ" sz="1200" dirty="0"/>
              <a:t> 2008 à 16:52 [cit. </a:t>
            </a:r>
            <a:r>
              <a:rPr lang="cs-CZ" sz="1200" dirty="0" smtClean="0"/>
              <a:t>2013-01-14]. </a:t>
            </a:r>
            <a:r>
              <a:rPr lang="cs-CZ" sz="1200" dirty="0"/>
              <a:t>Dostupné z: http://fr.wikipedia.org/wiki/Fichier:D%C3%A9fense-parvis-pano.jpg </a:t>
            </a:r>
            <a:endParaRPr lang="cs-CZ" sz="1200" dirty="0" smtClean="0"/>
          </a:p>
          <a:p>
            <a:r>
              <a:rPr lang="cs-CZ" sz="1200" dirty="0" err="1"/>
              <a:t>Snowpark</a:t>
            </a:r>
            <a:r>
              <a:rPr lang="cs-CZ" sz="1200" dirty="0"/>
              <a:t> in </a:t>
            </a:r>
            <a:r>
              <a:rPr lang="cs-CZ" sz="1200" dirty="0" err="1"/>
              <a:t>Alpe</a:t>
            </a:r>
            <a:r>
              <a:rPr lang="cs-CZ" sz="1200" dirty="0"/>
              <a:t> d'Huez.jpg.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6. 4. 2009, 20:31 [cit. </a:t>
            </a:r>
            <a:r>
              <a:rPr lang="cs-CZ" sz="1200" dirty="0" smtClean="0"/>
              <a:t>2013-01-14]. </a:t>
            </a:r>
            <a:r>
              <a:rPr lang="cs-CZ" sz="1200" dirty="0"/>
              <a:t>Dostupné z: http://commons.wikimedia.org/wiki/File:Snowpark_in_Alpe_d%27Huez.jpg?uselang=cs </a:t>
            </a:r>
            <a:endParaRPr lang="cs-CZ" sz="1200" dirty="0" smtClean="0"/>
          </a:p>
          <a:p>
            <a:r>
              <a:rPr lang="cs-CZ" sz="1200" dirty="0" err="1"/>
              <a:t>Strasbourg</a:t>
            </a:r>
            <a:r>
              <a:rPr lang="cs-CZ" sz="1200" dirty="0"/>
              <a:t>, Quai des Bateliers.jpg.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17:41, 20 June 2010 [cit. </a:t>
            </a:r>
            <a:r>
              <a:rPr lang="cs-CZ" sz="1200" dirty="0" smtClean="0"/>
              <a:t>2013-01-14]. </a:t>
            </a:r>
            <a:r>
              <a:rPr lang="cs-CZ" sz="1200" dirty="0"/>
              <a:t>Dostupné z: http://commons.wikimedia.org/wiki/File:Strasbourg,_Quai_des_Bateliers.jpg </a:t>
            </a:r>
            <a:endParaRPr lang="cs-CZ" sz="1200" dirty="0" smtClean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5577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Digitální učební materiál je určen </a:t>
            </a:r>
            <a:r>
              <a:rPr lang="cs-CZ" dirty="0" smtClean="0">
                <a:solidFill>
                  <a:srgbClr val="171A1B"/>
                </a:solidFill>
              </a:rPr>
              <a:t>k </a:t>
            </a:r>
            <a:r>
              <a:rPr lang="cs-CZ" dirty="0">
                <a:solidFill>
                  <a:srgbClr val="171A1B"/>
                </a:solidFill>
              </a:rPr>
              <a:t>seznámení žáků </a:t>
            </a:r>
            <a:r>
              <a:rPr lang="cs-CZ" dirty="0" smtClean="0">
                <a:solidFill>
                  <a:srgbClr val="171A1B"/>
                </a:solidFill>
              </a:rPr>
              <a:t>se státem Francie.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Materiál představuje </a:t>
            </a:r>
            <a:r>
              <a:rPr lang="cs-CZ" dirty="0" smtClean="0">
                <a:solidFill>
                  <a:srgbClr val="171A1B"/>
                </a:solidFill>
              </a:rPr>
              <a:t>stát Francie na západě evropského kontinentu.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Je určen pro předmět zeměpis, 7. </a:t>
            </a:r>
            <a:r>
              <a:rPr lang="cs-CZ" dirty="0" smtClean="0">
                <a:solidFill>
                  <a:srgbClr val="171A1B"/>
                </a:solidFill>
              </a:rPr>
              <a:t>ročník.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Tento materiál vznikl jako doplňující materiál k učebnici: </a:t>
            </a:r>
            <a:r>
              <a:rPr lang="cs-CZ" dirty="0" err="1">
                <a:solidFill>
                  <a:srgbClr val="171A1B"/>
                </a:solidFill>
              </a:rPr>
              <a:t>Demek</a:t>
            </a:r>
            <a:r>
              <a:rPr lang="cs-CZ" dirty="0">
                <a:solidFill>
                  <a:srgbClr val="171A1B"/>
                </a:solidFill>
              </a:rPr>
              <a:t>, J., Mališ, I., </a:t>
            </a:r>
            <a:r>
              <a:rPr lang="cs-CZ" i="1" dirty="0">
                <a:solidFill>
                  <a:srgbClr val="171A1B"/>
                </a:solidFill>
              </a:rPr>
              <a:t>Zeměpis 7 pro základní školu – Zeměpis světadílů. </a:t>
            </a:r>
            <a:r>
              <a:rPr lang="nn-NO" dirty="0">
                <a:solidFill>
                  <a:srgbClr val="171A1B"/>
                </a:solidFill>
              </a:rPr>
              <a:t>1. vyd. Praha: SPN, 2008</a:t>
            </a:r>
            <a:r>
              <a:rPr lang="cs-CZ" dirty="0">
                <a:solidFill>
                  <a:srgbClr val="171A1B"/>
                </a:solidFill>
              </a:rPr>
              <a:t>, ISBN 978-80-7235-383-5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Francie - poloha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r>
              <a:rPr lang="cs-CZ" dirty="0" smtClean="0">
                <a:latin typeface="Calibri" pitchFamily="34" charset="0"/>
              </a:rPr>
              <a:t>Západ evropského kontinentu</a:t>
            </a:r>
          </a:p>
          <a:p>
            <a:r>
              <a:rPr lang="cs-CZ" dirty="0" smtClean="0">
                <a:latin typeface="Calibri" pitchFamily="34" charset="0"/>
              </a:rPr>
              <a:t>Ostrov Korsika</a:t>
            </a:r>
          </a:p>
          <a:p>
            <a:r>
              <a:rPr lang="cs-CZ" dirty="0" smtClean="0">
                <a:latin typeface="Calibri" pitchFamily="34" charset="0"/>
              </a:rPr>
              <a:t>Přístup ke Středozemnímu moři a Atlantskému oceánu</a:t>
            </a:r>
          </a:p>
          <a:p>
            <a:r>
              <a:rPr lang="cs-CZ" dirty="0" smtClean="0">
                <a:latin typeface="Calibri" pitchFamily="34" charset="0"/>
              </a:rPr>
              <a:t>Průliv La Manche</a:t>
            </a:r>
          </a:p>
          <a:p>
            <a:r>
              <a:rPr lang="cs-CZ" dirty="0" smtClean="0">
                <a:latin typeface="Calibri" pitchFamily="34" charset="0"/>
              </a:rPr>
              <a:t>Biskajský záliv</a:t>
            </a: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84" y="1772816"/>
            <a:ext cx="3795572" cy="3649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76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Francie – základní charakteristika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Francouzská republika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Hl. město </a:t>
            </a:r>
            <a:r>
              <a:rPr lang="cs-CZ" dirty="0" smtClean="0">
                <a:latin typeface="Calibri" pitchFamily="34" charset="0"/>
              </a:rPr>
              <a:t>Paříž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65 </a:t>
            </a:r>
            <a:r>
              <a:rPr lang="cs-CZ" dirty="0">
                <a:latin typeface="Calibri" pitchFamily="34" charset="0"/>
              </a:rPr>
              <a:t>mil. obyvatel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Rozloha </a:t>
            </a:r>
            <a:r>
              <a:rPr lang="cs-CZ" dirty="0" smtClean="0">
                <a:latin typeface="Calibri" pitchFamily="34" charset="0"/>
              </a:rPr>
              <a:t>544 </a:t>
            </a:r>
            <a:r>
              <a:rPr lang="cs-CZ" dirty="0">
                <a:latin typeface="Calibri" pitchFamily="34" charset="0"/>
              </a:rPr>
              <a:t>tis. km²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Měna </a:t>
            </a:r>
            <a:r>
              <a:rPr lang="cs-CZ" dirty="0" smtClean="0">
                <a:latin typeface="Calibri" pitchFamily="34" charset="0"/>
              </a:rPr>
              <a:t>euro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Jazyk </a:t>
            </a:r>
            <a:r>
              <a:rPr lang="cs-CZ" dirty="0" smtClean="0">
                <a:latin typeface="Calibri" pitchFamily="34" charset="0"/>
              </a:rPr>
              <a:t>francouzština</a:t>
            </a:r>
            <a:endParaRPr lang="cs-CZ" dirty="0">
              <a:latin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297" y="1868876"/>
            <a:ext cx="3600000" cy="23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99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Francie – průmysl 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Strojírenství</a:t>
            </a:r>
          </a:p>
          <a:p>
            <a:pPr marL="400050" lvl="1" indent="0">
              <a:buNone/>
            </a:pPr>
            <a:r>
              <a:rPr lang="cs-CZ" i="1" dirty="0" smtClean="0">
                <a:latin typeface="Calibri" pitchFamily="34" charset="0"/>
              </a:rPr>
              <a:t>Automobily, letadla, elektrotechnika </a:t>
            </a:r>
          </a:p>
          <a:p>
            <a:pPr marL="342900" lvl="1" indent="-342900"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Chemický průmysl</a:t>
            </a:r>
          </a:p>
          <a:p>
            <a:pPr marL="400050" lvl="2" indent="0">
              <a:buNone/>
            </a:pPr>
            <a:r>
              <a:rPr lang="cs-CZ" i="1" dirty="0" smtClean="0">
                <a:latin typeface="Calibri" pitchFamily="34" charset="0"/>
                <a:ea typeface="+mn-ea"/>
                <a:cs typeface="+mn-cs"/>
              </a:rPr>
              <a:t>Pneumatiky, petrochemie, kosmetika, léčiva</a:t>
            </a:r>
          </a:p>
          <a:p>
            <a:pPr marL="342900" lvl="2" indent="-342900"/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Potravinářský průmysl</a:t>
            </a:r>
          </a:p>
          <a:p>
            <a:pPr marL="457200" lvl="3" indent="0">
              <a:buNone/>
            </a:pPr>
            <a:r>
              <a:rPr lang="cs-CZ" sz="2600" i="1" dirty="0" smtClean="0">
                <a:latin typeface="Calibri" pitchFamily="34" charset="0"/>
                <a:ea typeface="+mn-ea"/>
                <a:cs typeface="+mn-cs"/>
              </a:rPr>
              <a:t>Vína, sýry, hořčice</a:t>
            </a:r>
          </a:p>
          <a:p>
            <a:pPr marL="342900" lvl="2" indent="-342900"/>
            <a:r>
              <a:rPr lang="cs-CZ" sz="2800" dirty="0">
                <a:latin typeface="Calibri" pitchFamily="34" charset="0"/>
                <a:ea typeface="+mn-ea"/>
                <a:cs typeface="+mn-cs"/>
              </a:rPr>
              <a:t>Oděvní a </a:t>
            </a: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kožedělný průmysl</a:t>
            </a:r>
            <a:endParaRPr lang="cs-CZ" sz="2800" dirty="0"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7727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60" y="1772816"/>
            <a:ext cx="3521968" cy="26414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35360" y="4414292"/>
            <a:ext cx="3172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latin typeface="Calibri" pitchFamily="34" charset="0"/>
              </a:rPr>
              <a:t>Dijonská hořčice</a:t>
            </a:r>
            <a:endParaRPr lang="cs-CZ" sz="1000" dirty="0">
              <a:latin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83568" y="5013176"/>
            <a:ext cx="3600400" cy="646331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Calibri" pitchFamily="34" charset="0"/>
              </a:rPr>
              <a:t>Znáš některé francouzské obchodní značky?</a:t>
            </a:r>
            <a:endParaRPr lang="cs-CZ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Francie – zemědělství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Pšenice, kukuřice, vinná réva, ovoce, byliny</a:t>
            </a:r>
          </a:p>
          <a:p>
            <a:r>
              <a:rPr lang="cs-CZ" dirty="0" smtClean="0">
                <a:latin typeface="Calibri" pitchFamily="34" charset="0"/>
              </a:rPr>
              <a:t>Chov skotu, vepřů a koz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56" y="5661248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4032448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226759" y="4938472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Sklizeň obilí</a:t>
            </a:r>
            <a:endParaRPr lang="cs-CZ" sz="1000" dirty="0">
              <a:latin typeface="Calibri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96" y="3410867"/>
            <a:ext cx="3377682" cy="22503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924773" y="5680376"/>
            <a:ext cx="3263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latin typeface="Calibri" pitchFamily="34" charset="0"/>
              </a:rPr>
              <a:t>Levandulové pole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2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Francie – doprava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Vysoká úroveň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Rozsáhlá silniční, železniční a říční síť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Letecká doprava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TGV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 smtClean="0">
                <a:latin typeface="Calibri" pitchFamily="34" charset="0"/>
              </a:rPr>
              <a:t>vysokorychlostní vlaky</a:t>
            </a:r>
            <a:endParaRPr lang="cs-CZ" i="1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7727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1556"/>
            <a:ext cx="3559945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27584" y="4357820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latin typeface="Calibri" pitchFamily="34" charset="0"/>
              </a:rPr>
              <a:t>Souprava TGV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Francie – Paříž 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Hlavní město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7727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74" y="1669824"/>
            <a:ext cx="5143179" cy="19029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3542556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Louvre muzeum</a:t>
            </a:r>
            <a:endParaRPr lang="cs-CZ" sz="1000" dirty="0">
              <a:latin typeface="Calibri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62797"/>
            <a:ext cx="2205038" cy="2852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69892" y="5215535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latin typeface="Calibri" pitchFamily="34" charset="0"/>
              </a:rPr>
              <a:t>Notre Dame</a:t>
            </a:r>
            <a:endParaRPr lang="cs-CZ" sz="1000" dirty="0">
              <a:latin typeface="Calibri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75" y="3789166"/>
            <a:ext cx="5148000" cy="19909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444208" y="5780069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>
                <a:latin typeface="Calibri" pitchFamily="34" charset="0"/>
              </a:rPr>
              <a:t>La </a:t>
            </a:r>
            <a:r>
              <a:rPr lang="cs-CZ" sz="1000" dirty="0" err="1">
                <a:latin typeface="Calibri" pitchFamily="34" charset="0"/>
              </a:rPr>
              <a:t>Défense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80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Francie – cestovní ruch 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67544" y="1627428"/>
            <a:ext cx="4038600" cy="4525963"/>
          </a:xfrm>
        </p:spPr>
        <p:txBody>
          <a:bodyPr/>
          <a:lstStyle/>
          <a:p>
            <a:r>
              <a:rPr lang="cs-CZ" dirty="0" smtClean="0">
                <a:latin typeface="Calibri" pitchFamily="34" charset="0"/>
              </a:rPr>
              <a:t>Paříž</a:t>
            </a:r>
          </a:p>
          <a:p>
            <a:r>
              <a:rPr lang="cs-CZ" dirty="0" smtClean="0">
                <a:latin typeface="Calibri" pitchFamily="34" charset="0"/>
              </a:rPr>
              <a:t>Azurové pobřeží</a:t>
            </a:r>
          </a:p>
          <a:p>
            <a:pPr marL="400050" lvl="1" indent="0">
              <a:buNone/>
            </a:pPr>
            <a:r>
              <a:rPr lang="cs-CZ" i="1" dirty="0" smtClean="0">
                <a:latin typeface="Calibri" pitchFamily="34" charset="0"/>
              </a:rPr>
              <a:t>Nice, Saint-</a:t>
            </a:r>
            <a:r>
              <a:rPr lang="cs-CZ" i="1" dirty="0" err="1" smtClean="0">
                <a:latin typeface="Calibri" pitchFamily="34" charset="0"/>
              </a:rPr>
              <a:t>Tropez</a:t>
            </a:r>
            <a:r>
              <a:rPr lang="cs-CZ" i="1" dirty="0">
                <a:latin typeface="Calibri" pitchFamily="34" charset="0"/>
              </a:rPr>
              <a:t>, Cannes</a:t>
            </a:r>
            <a:endParaRPr lang="cs-CZ" i="1" dirty="0" smtClean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Zámky</a:t>
            </a:r>
          </a:p>
          <a:p>
            <a:pPr marL="400050" lvl="1" indent="0">
              <a:buNone/>
            </a:pPr>
            <a:r>
              <a:rPr lang="cs-CZ" i="1" dirty="0" smtClean="0">
                <a:latin typeface="Calibri" pitchFamily="34" charset="0"/>
              </a:rPr>
              <a:t>na Loiře a ve Versailles</a:t>
            </a:r>
          </a:p>
          <a:p>
            <a:r>
              <a:rPr lang="cs-CZ" dirty="0" smtClean="0">
                <a:latin typeface="Calibri" pitchFamily="34" charset="0"/>
              </a:rPr>
              <a:t>Zimní střediska</a:t>
            </a:r>
          </a:p>
          <a:p>
            <a:pPr marL="400050" lvl="1" indent="0">
              <a:buNone/>
            </a:pPr>
            <a:r>
              <a:rPr lang="cs-CZ" i="1" dirty="0" smtClean="0">
                <a:latin typeface="Calibri" pitchFamily="34" charset="0"/>
              </a:rPr>
              <a:t>Alpy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56" y="5733256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634" y="1844824"/>
            <a:ext cx="4031388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722765" y="4601197"/>
            <a:ext cx="29878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Lyžování v </a:t>
            </a:r>
            <a:r>
              <a:rPr lang="cs-CZ" sz="1000" dirty="0" err="1" smtClean="0">
                <a:latin typeface="Calibri" pitchFamily="34" charset="0"/>
              </a:rPr>
              <a:t>d'Huez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3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762</Words>
  <Application>Microsoft Office PowerPoint</Application>
  <PresentationFormat>Předvádění na obrazovce (4:3)</PresentationFormat>
  <Paragraphs>83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1_Výchozí návrh</vt:lpstr>
      <vt:lpstr>Francie</vt:lpstr>
      <vt:lpstr>Anotace:</vt:lpstr>
      <vt:lpstr>Francie - poloha</vt:lpstr>
      <vt:lpstr>Francie – základní charakteristika</vt:lpstr>
      <vt:lpstr>Francie – průmysl </vt:lpstr>
      <vt:lpstr>Francie – zemědělství</vt:lpstr>
      <vt:lpstr>Francie – doprava</vt:lpstr>
      <vt:lpstr>Francie – Paříž </vt:lpstr>
      <vt:lpstr>Francie – cestovní ruch </vt:lpstr>
      <vt:lpstr>Francie – významná města</vt:lpstr>
      <vt:lpstr>Použité zdroje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Itálie, Řecko</dc:title>
  <dc:creator>pc</dc:creator>
  <cp:lastModifiedBy>pc</cp:lastModifiedBy>
  <cp:revision>301</cp:revision>
  <dcterms:created xsi:type="dcterms:W3CDTF">2012-12-26T11:03:03Z</dcterms:created>
  <dcterms:modified xsi:type="dcterms:W3CDTF">2013-01-05T18:56:51Z</dcterms:modified>
</cp:coreProperties>
</file>