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3" r:id="rId4"/>
    <p:sldId id="274" r:id="rId5"/>
    <p:sldId id="279" r:id="rId6"/>
    <p:sldId id="287" r:id="rId7"/>
    <p:sldId id="288" r:id="rId8"/>
    <p:sldId id="280" r:id="rId9"/>
    <p:sldId id="281" r:id="rId10"/>
    <p:sldId id="289" r:id="rId11"/>
    <p:sldId id="285" r:id="rId12"/>
    <p:sldId id="272" r:id="rId13"/>
    <p:sldId id="28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Německo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1800" dirty="0">
                <a:solidFill>
                  <a:schemeClr val="tx1"/>
                </a:solidFill>
              </a:rPr>
              <a:t>Z_128_Evropa_Německo</a:t>
            </a:r>
            <a:endParaRPr lang="cs-CZ" sz="4800" dirty="0">
              <a:solidFill>
                <a:schemeClr val="tx1"/>
              </a:solidFill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Jana Kalandrová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Fryšták, okres Zlín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14556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Německo – obyvatelstvo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Druhý nejlidnatější stát Evropy</a:t>
            </a:r>
          </a:p>
          <a:p>
            <a:r>
              <a:rPr lang="cs-CZ" dirty="0" smtClean="0">
                <a:latin typeface="Calibri" pitchFamily="34" charset="0"/>
              </a:rPr>
              <a:t>Mnoho přistěhovalců, především Turků</a:t>
            </a:r>
          </a:p>
          <a:p>
            <a:r>
              <a:rPr lang="cs-CZ" dirty="0" smtClean="0">
                <a:latin typeface="Calibri" pitchFamily="34" charset="0"/>
              </a:rPr>
              <a:t>Porýní – Porúří</a:t>
            </a:r>
          </a:p>
          <a:p>
            <a:pPr marL="400050" lvl="1" indent="0">
              <a:lnSpc>
                <a:spcPct val="130000"/>
              </a:lnSpc>
              <a:buNone/>
            </a:pPr>
            <a:r>
              <a:rPr lang="cs-CZ" i="1" dirty="0">
                <a:latin typeface="Calibri" pitchFamily="34" charset="0"/>
              </a:rPr>
              <a:t>Největší soustředění obyvatelstva a </a:t>
            </a:r>
            <a:r>
              <a:rPr lang="cs-CZ" i="1" dirty="0" smtClean="0">
                <a:latin typeface="Calibri" pitchFamily="34" charset="0"/>
              </a:rPr>
              <a:t>průmyslu</a:t>
            </a:r>
          </a:p>
          <a:p>
            <a:pPr marL="342900" lvl="1" indent="-342900">
              <a:lnSpc>
                <a:spcPct val="130000"/>
              </a:lnSpc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Berlín – </a:t>
            </a: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největší </a:t>
            </a:r>
            <a:r>
              <a:rPr lang="cs-CZ" sz="2800" dirty="0">
                <a:latin typeface="Calibri" pitchFamily="34" charset="0"/>
                <a:ea typeface="+mn-ea"/>
                <a:cs typeface="+mn-cs"/>
              </a:rPr>
              <a:t>město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526" y="6041603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03" y="1800948"/>
            <a:ext cx="4118785" cy="27801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5845968" y="4581128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Berlín – hl. město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1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Německo – významná města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67944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Calibri" pitchFamily="34" charset="0"/>
              </a:rPr>
              <a:t>Oblast Porýní – Porúří</a:t>
            </a:r>
          </a:p>
          <a:p>
            <a:pPr marL="400050" lvl="1" indent="0">
              <a:lnSpc>
                <a:spcPct val="130000"/>
              </a:lnSpc>
              <a:buNone/>
            </a:pPr>
            <a:r>
              <a:rPr lang="cs-CZ" i="1" dirty="0">
                <a:latin typeface="Calibri" pitchFamily="34" charset="0"/>
              </a:rPr>
              <a:t>Dortmund, Essen, D</a:t>
            </a:r>
            <a:r>
              <a:rPr lang="hu-HU" i="1" dirty="0">
                <a:latin typeface="Calibri" pitchFamily="34" charset="0"/>
              </a:rPr>
              <a:t>üsseldorf, Kolín nad </a:t>
            </a:r>
            <a:r>
              <a:rPr lang="hu-HU" i="1" dirty="0" smtClean="0">
                <a:latin typeface="Calibri" pitchFamily="34" charset="0"/>
              </a:rPr>
              <a:t>Rýnem</a:t>
            </a:r>
          </a:p>
          <a:p>
            <a:pPr marL="342900" lvl="1" indent="-342900">
              <a:lnSpc>
                <a:spcPct val="130000"/>
              </a:lnSpc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Frankfurt nad Mohanem</a:t>
            </a:r>
          </a:p>
          <a:p>
            <a:pPr marL="342900" lvl="1" indent="-342900">
              <a:lnSpc>
                <a:spcPct val="130000"/>
              </a:lnSpc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Mnichov</a:t>
            </a:r>
          </a:p>
          <a:p>
            <a:pPr marL="342900" lvl="1" indent="-342900">
              <a:lnSpc>
                <a:spcPct val="130000"/>
              </a:lnSpc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Lipsko</a:t>
            </a:r>
          </a:p>
          <a:p>
            <a:pPr marL="342900" lvl="1" indent="-342900">
              <a:lnSpc>
                <a:spcPct val="130000"/>
              </a:lnSpc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Drážďany</a:t>
            </a:r>
            <a:endParaRPr lang="cs-CZ" sz="2800" dirty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73" y="4641060"/>
            <a:ext cx="3207483" cy="18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2792996" y="554116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Aréna v Mnichově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44" y="1628800"/>
            <a:ext cx="2153188" cy="29295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2973016" y="456934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Muzeum BMW v Mnichově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32" y="1628800"/>
            <a:ext cx="1709936" cy="2564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6278332" y="4251097"/>
            <a:ext cx="2290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>
                <a:latin typeface="Calibri" pitchFamily="34" charset="0"/>
              </a:rPr>
              <a:t>D</a:t>
            </a:r>
            <a:r>
              <a:rPr lang="hu-HU" sz="1400" dirty="0" smtClean="0">
                <a:latin typeface="Calibri" pitchFamily="34" charset="0"/>
              </a:rPr>
              <a:t>üsseldorf - Colorium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38380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37919"/>
          </a:xfr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latin typeface="Calibri" pitchFamily="34" charset="0"/>
              </a:rPr>
              <a:t>Relief Map of </a:t>
            </a:r>
            <a:r>
              <a:rPr lang="en-US" sz="1200" dirty="0" err="1">
                <a:latin typeface="Calibri" pitchFamily="34" charset="0"/>
              </a:rPr>
              <a:t>Germany.svg</a:t>
            </a:r>
            <a:r>
              <a:rPr lang="en-US" sz="1200" dirty="0">
                <a:latin typeface="Calibri" pitchFamily="34" charset="0"/>
              </a:rPr>
              <a:t>. In: </a:t>
            </a:r>
            <a:r>
              <a:rPr lang="en-US" sz="1200" i="1" dirty="0">
                <a:latin typeface="Calibri" pitchFamily="34" charset="0"/>
              </a:rPr>
              <a:t>Wikipedia: the free encyclopedia</a:t>
            </a:r>
            <a:r>
              <a:rPr lang="en-US" sz="1200" dirty="0">
                <a:latin typeface="Calibri" pitchFamily="34" charset="0"/>
              </a:rPr>
              <a:t> [online]. San Francisco (CA): Wikimedia Foundation, 2001-, 1 December 2011 [cit. 2013-07-22]. </a:t>
            </a:r>
            <a:r>
              <a:rPr lang="en-US" sz="1200" dirty="0" err="1">
                <a:latin typeface="Calibri" pitchFamily="34" charset="0"/>
              </a:rPr>
              <a:t>Dostupné</a:t>
            </a:r>
            <a:r>
              <a:rPr lang="en-US" sz="1200" dirty="0">
                <a:latin typeface="Calibri" pitchFamily="34" charset="0"/>
              </a:rPr>
              <a:t> z: http://commons.wikimedia.org/wiki/File:Relief_Map_of_Germany.svg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latin typeface="Calibri" pitchFamily="34" charset="0"/>
              </a:rPr>
              <a:t>Flag of </a:t>
            </a:r>
            <a:r>
              <a:rPr lang="en-US" sz="1200" dirty="0" err="1">
                <a:latin typeface="Calibri" pitchFamily="34" charset="0"/>
              </a:rPr>
              <a:t>Germany.svg</a:t>
            </a:r>
            <a:r>
              <a:rPr lang="en-US" sz="1200" dirty="0">
                <a:latin typeface="Calibri" pitchFamily="34" charset="0"/>
              </a:rPr>
              <a:t>. In: </a:t>
            </a:r>
            <a:r>
              <a:rPr lang="en-US" sz="1200" i="1" dirty="0">
                <a:latin typeface="Calibri" pitchFamily="34" charset="0"/>
              </a:rPr>
              <a:t>Wikipedia: the free encyclopedia</a:t>
            </a:r>
            <a:r>
              <a:rPr lang="en-US" sz="1200" dirty="0">
                <a:latin typeface="Calibri" pitchFamily="34" charset="0"/>
              </a:rPr>
              <a:t> [online]. San Francisco (CA): Wikimedia Foundation, 2001-, 26. 9. 2007 [cit. 2013-07-22]. </a:t>
            </a:r>
            <a:r>
              <a:rPr lang="en-US" sz="1200" dirty="0" err="1">
                <a:latin typeface="Calibri" pitchFamily="34" charset="0"/>
              </a:rPr>
              <a:t>Dostupné</a:t>
            </a:r>
            <a:r>
              <a:rPr lang="en-US" sz="1200" dirty="0">
                <a:latin typeface="Calibri" pitchFamily="34" charset="0"/>
              </a:rPr>
              <a:t> z: http://cs.wikipedia.org/wiki/Soubor:Flag_of_Germany.svg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200" dirty="0" err="1">
                <a:latin typeface="Calibri" pitchFamily="34" charset="0"/>
              </a:rPr>
              <a:t>Karte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err="1">
                <a:latin typeface="Calibri" pitchFamily="34" charset="0"/>
              </a:rPr>
              <a:t>Bundesrepublik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err="1">
                <a:latin typeface="Calibri" pitchFamily="34" charset="0"/>
              </a:rPr>
              <a:t>Deutschland.svg</a:t>
            </a:r>
            <a:r>
              <a:rPr lang="en-US" sz="1200" dirty="0">
                <a:latin typeface="Calibri" pitchFamily="34" charset="0"/>
              </a:rPr>
              <a:t>. In: </a:t>
            </a:r>
            <a:r>
              <a:rPr lang="en-US" sz="1200" i="1" dirty="0">
                <a:latin typeface="Calibri" pitchFamily="34" charset="0"/>
              </a:rPr>
              <a:t>Wikipedia: the free encyclopedia</a:t>
            </a:r>
            <a:r>
              <a:rPr lang="en-US" sz="1200" dirty="0">
                <a:latin typeface="Calibri" pitchFamily="34" charset="0"/>
              </a:rPr>
              <a:t> [online]. San Francisco (CA): Wikimedia Foundation, 2001-, 14. 10. 2006 [cit. 2013-07-22]. </a:t>
            </a:r>
            <a:r>
              <a:rPr lang="en-US" sz="1200" dirty="0" err="1">
                <a:latin typeface="Calibri" pitchFamily="34" charset="0"/>
              </a:rPr>
              <a:t>Dostupné</a:t>
            </a:r>
            <a:r>
              <a:rPr lang="en-US" sz="1200" dirty="0">
                <a:latin typeface="Calibri" pitchFamily="34" charset="0"/>
              </a:rPr>
              <a:t> z: http://cs.wikipedia.org/wiki/Soubor:Karte_Bundesrepublik_Deutschland.svg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1200" dirty="0">
                <a:latin typeface="Calibri" pitchFamily="34" charset="0"/>
              </a:rPr>
              <a:t>Wellstahlbauwerk.jpg.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4 </a:t>
            </a:r>
            <a:r>
              <a:rPr lang="cs-CZ" sz="1200" dirty="0" err="1">
                <a:latin typeface="Calibri" pitchFamily="34" charset="0"/>
              </a:rPr>
              <a:t>December</a:t>
            </a:r>
            <a:r>
              <a:rPr lang="cs-CZ" sz="1200" dirty="0">
                <a:latin typeface="Calibri" pitchFamily="34" charset="0"/>
              </a:rPr>
              <a:t> 2010 [cit. 2013-07-22]. Dostupné z: http://commons.wikimedia.org/wiki/File:Wellstahlbauwerk.jpg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1200" dirty="0">
                <a:latin typeface="Calibri" pitchFamily="34" charset="0"/>
              </a:rPr>
              <a:t>Hochsommer.jpg.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24 </a:t>
            </a:r>
            <a:r>
              <a:rPr lang="cs-CZ" sz="1200" dirty="0" err="1">
                <a:latin typeface="Calibri" pitchFamily="34" charset="0"/>
              </a:rPr>
              <a:t>March</a:t>
            </a:r>
            <a:r>
              <a:rPr lang="cs-CZ" sz="1200" dirty="0">
                <a:latin typeface="Calibri" pitchFamily="34" charset="0"/>
              </a:rPr>
              <a:t> 2013 [cit. 2013-07-22]. Dostupné z: http://commons.wikimedia.org/wiki/File:Hochsommer.jpg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1200" dirty="0" err="1" smtClean="0">
                <a:latin typeface="Calibri" pitchFamily="34" charset="0"/>
              </a:rPr>
              <a:t>Dampfturbine</a:t>
            </a:r>
            <a:r>
              <a:rPr lang="cs-CZ" sz="1200" dirty="0" smtClean="0">
                <a:latin typeface="Calibri" pitchFamily="34" charset="0"/>
              </a:rPr>
              <a:t> </a:t>
            </a:r>
            <a:r>
              <a:rPr lang="cs-CZ" sz="1200" dirty="0">
                <a:latin typeface="Calibri" pitchFamily="34" charset="0"/>
              </a:rPr>
              <a:t>Laeufer01.jpg.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 </a:t>
            </a:r>
            <a:r>
              <a:rPr lang="cs-CZ" sz="1200" dirty="0" err="1">
                <a:latin typeface="Calibri" pitchFamily="34" charset="0"/>
              </a:rPr>
              <a:t>December</a:t>
            </a:r>
            <a:r>
              <a:rPr lang="cs-CZ" sz="1200" dirty="0">
                <a:latin typeface="Calibri" pitchFamily="34" charset="0"/>
              </a:rPr>
              <a:t> 2005 [cit. 2013-07-22]. Dostupné z: http://commons.wikimedia.org/wiki/File:Dampfturbine_Laeufer01.jpg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1200" dirty="0">
                <a:latin typeface="Calibri" pitchFamily="34" charset="0"/>
              </a:rPr>
              <a:t>Asperin-by-RaBoe-01.jpg.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24. 10. 2010 [cit. 2013-07-22]. Dostupné z: http://commons.wikimedia.org/wiki/File:Asperin-by-RaBoe-01.jpg?uselang=cs </a:t>
            </a: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78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23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Glaeserberg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baier</a:t>
            </a:r>
            <a:r>
              <a:rPr lang="cs-CZ" sz="1200" dirty="0">
                <a:latin typeface="Calibri" pitchFamily="34" charset="0"/>
              </a:rPr>
              <a:t> oberalba.jpg.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15. 10. 2005 [cit. 2013-07-22]. Dostupné z: http://commons.wikimedia.org/wiki/File:Glaeserberg_baier_oberalba.jpg?uselang=cs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ICE3 in Cologne.jpg.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9 </a:t>
            </a:r>
            <a:r>
              <a:rPr lang="cs-CZ" sz="1200" dirty="0" err="1">
                <a:latin typeface="Calibri" pitchFamily="34" charset="0"/>
              </a:rPr>
              <a:t>April</a:t>
            </a:r>
            <a:r>
              <a:rPr lang="cs-CZ" sz="1200" dirty="0">
                <a:latin typeface="Calibri" pitchFamily="34" charset="0"/>
              </a:rPr>
              <a:t> 2007 [cit. 2013-07-22]. Dostupné z: </a:t>
            </a:r>
            <a:r>
              <a:rPr lang="cs-CZ" sz="1200" dirty="0" smtClean="0">
                <a:latin typeface="Calibri" pitchFamily="34" charset="0"/>
              </a:rPr>
              <a:t>http</a:t>
            </a:r>
            <a:r>
              <a:rPr lang="cs-CZ" sz="1200" dirty="0">
                <a:latin typeface="Calibri" pitchFamily="34" charset="0"/>
              </a:rPr>
              <a:t>://commons.wikimedia.org/wiki/File:ICE3_in_Cologne.jpg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Berlin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Museumsinsel</a:t>
            </a:r>
            <a:r>
              <a:rPr lang="cs-CZ" sz="1200" dirty="0">
                <a:latin typeface="Calibri" pitchFamily="34" charset="0"/>
              </a:rPr>
              <a:t> Fernsehturm.jpg.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23 May 2012 [cit. 2013-07-22]. Dostupné z: http://commons.wikimedia.org/wiki/File:Berlin_Museumsinsel_Fernsehturm.jpg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Allianz-Arena-München.jpg.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19 </a:t>
            </a:r>
            <a:r>
              <a:rPr lang="cs-CZ" sz="1200" dirty="0" err="1">
                <a:latin typeface="Calibri" pitchFamily="34" charset="0"/>
              </a:rPr>
              <a:t>April</a:t>
            </a:r>
            <a:r>
              <a:rPr lang="cs-CZ" sz="1200" dirty="0">
                <a:latin typeface="Calibri" pitchFamily="34" charset="0"/>
              </a:rPr>
              <a:t> 2008 [cit. 2013-07-22]. Dostupné z: http://commons.wikimedia.org/wiki/File:Allianz-Arena-M%C3%BCnchen.jpg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BMW-Museum in München.jpg.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20 </a:t>
            </a:r>
            <a:r>
              <a:rPr lang="cs-CZ" sz="1200" dirty="0" err="1">
                <a:latin typeface="Calibri" pitchFamily="34" charset="0"/>
              </a:rPr>
              <a:t>October</a:t>
            </a:r>
            <a:r>
              <a:rPr lang="cs-CZ" sz="1200" dirty="0">
                <a:latin typeface="Calibri" pitchFamily="34" charset="0"/>
              </a:rPr>
              <a:t> 2012 [cit. 2013-07-22]. Dostupné z: http://commons.wikimedia.org/wiki/File:BMW-Museum_in_M%C3%BCnchen.jpg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Colorium</a:t>
            </a:r>
            <a:r>
              <a:rPr lang="cs-CZ" sz="1200" dirty="0">
                <a:latin typeface="Calibri" pitchFamily="34" charset="0"/>
              </a:rPr>
              <a:t> Duesseldorf.jpg.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15 August 2007 [cit. 2013-07-22]. Dostupné z: http://commons.wikimedia.org/wiki/File:Colorium_Duesseldorf.jpg</a:t>
            </a: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577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Digitální učební materiál je určen </a:t>
            </a:r>
            <a:r>
              <a:rPr lang="cs-CZ" dirty="0" smtClean="0">
                <a:solidFill>
                  <a:srgbClr val="171A1B"/>
                </a:solidFill>
              </a:rPr>
              <a:t>k </a:t>
            </a:r>
            <a:r>
              <a:rPr lang="cs-CZ" dirty="0">
                <a:solidFill>
                  <a:srgbClr val="171A1B"/>
                </a:solidFill>
              </a:rPr>
              <a:t>seznámení žáků </a:t>
            </a:r>
            <a:r>
              <a:rPr lang="cs-CZ" dirty="0" smtClean="0">
                <a:solidFill>
                  <a:srgbClr val="171A1B"/>
                </a:solidFill>
              </a:rPr>
              <a:t>se státem Německo.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Materiál představuje </a:t>
            </a:r>
            <a:r>
              <a:rPr lang="cs-CZ" dirty="0" smtClean="0">
                <a:solidFill>
                  <a:srgbClr val="171A1B"/>
                </a:solidFill>
              </a:rPr>
              <a:t>stát Německo ve středoevropském regionu.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Je určen pro předmět zeměpis, 7. </a:t>
            </a:r>
            <a:r>
              <a:rPr lang="cs-CZ" dirty="0" smtClean="0">
                <a:solidFill>
                  <a:srgbClr val="171A1B"/>
                </a:solidFill>
              </a:rPr>
              <a:t>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Tento materiál vznikl jako doplňující materiál k učebnici: </a:t>
            </a:r>
            <a:r>
              <a:rPr lang="cs-CZ" dirty="0" err="1" smtClean="0">
                <a:solidFill>
                  <a:srgbClr val="171A1B"/>
                </a:solidFill>
              </a:rPr>
              <a:t>Demek</a:t>
            </a:r>
            <a:r>
              <a:rPr lang="cs-CZ" dirty="0" smtClean="0">
                <a:solidFill>
                  <a:srgbClr val="171A1B"/>
                </a:solidFill>
              </a:rPr>
              <a:t>, J., Mališ</a:t>
            </a:r>
            <a:r>
              <a:rPr lang="cs-CZ" dirty="0">
                <a:solidFill>
                  <a:srgbClr val="171A1B"/>
                </a:solidFill>
              </a:rPr>
              <a:t>, I., </a:t>
            </a:r>
            <a:r>
              <a:rPr lang="cs-CZ" i="1" dirty="0">
                <a:solidFill>
                  <a:srgbClr val="171A1B"/>
                </a:solidFill>
              </a:rPr>
              <a:t>Zeměpis 7 pro základní školu – Zeměpis světadílů. </a:t>
            </a:r>
            <a:r>
              <a:rPr lang="nn-NO" dirty="0" smtClean="0">
                <a:solidFill>
                  <a:srgbClr val="171A1B"/>
                </a:solidFill>
              </a:rPr>
              <a:t>1.</a:t>
            </a:r>
            <a:r>
              <a:rPr lang="cs-CZ" dirty="0" smtClean="0">
                <a:solidFill>
                  <a:srgbClr val="171A1B"/>
                </a:solidFill>
              </a:rPr>
              <a:t> </a:t>
            </a:r>
            <a:r>
              <a:rPr lang="nn-NO" dirty="0" smtClean="0">
                <a:solidFill>
                  <a:srgbClr val="171A1B"/>
                </a:solidFill>
              </a:rPr>
              <a:t>vyd</a:t>
            </a:r>
            <a:r>
              <a:rPr lang="nn-NO" dirty="0">
                <a:solidFill>
                  <a:srgbClr val="171A1B"/>
                </a:solidFill>
              </a:rPr>
              <a:t>. Praha: SPN, 2008</a:t>
            </a:r>
            <a:r>
              <a:rPr lang="cs-CZ" dirty="0">
                <a:solidFill>
                  <a:srgbClr val="171A1B"/>
                </a:solidFill>
              </a:rPr>
              <a:t>, ISBN </a:t>
            </a:r>
            <a:r>
              <a:rPr lang="cs-CZ" dirty="0" smtClean="0">
                <a:solidFill>
                  <a:srgbClr val="171A1B"/>
                </a:solidFill>
              </a:rPr>
              <a:t>978-80-7235-383-5</a:t>
            </a: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Německo – poloha, povrch, vodstvo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258816" cy="30529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Významná poloha ve střední Evropě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Přístup k Severnímu a Baltskému moři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Sever nížiny, jih pohoří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46" y="1772816"/>
            <a:ext cx="3199273" cy="37936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683568" y="4808837"/>
            <a:ext cx="3960440" cy="1692771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600" i="1" dirty="0" smtClean="0">
                <a:latin typeface="Calibri" pitchFamily="34" charset="0"/>
              </a:rPr>
              <a:t>Vyhledej na mapě významné německé nížiny, pohoří a řeky. Jejich názvy si vypiš do sešitu. </a:t>
            </a:r>
            <a:endParaRPr lang="cs-CZ" sz="26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6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Německo – základní charakteristika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S</a:t>
            </a:r>
            <a:r>
              <a:rPr lang="cs-CZ" dirty="0" smtClean="0">
                <a:latin typeface="Calibri" pitchFamily="34" charset="0"/>
              </a:rPr>
              <a:t>polková republika Německo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Hl. město </a:t>
            </a:r>
            <a:r>
              <a:rPr lang="cs-CZ" dirty="0" smtClean="0">
                <a:latin typeface="Calibri" pitchFamily="34" charset="0"/>
              </a:rPr>
              <a:t>Berlín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80 </a:t>
            </a:r>
            <a:r>
              <a:rPr lang="cs-CZ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Rozloha </a:t>
            </a:r>
            <a:r>
              <a:rPr lang="cs-CZ" dirty="0" smtClean="0">
                <a:latin typeface="Calibri" pitchFamily="34" charset="0"/>
              </a:rPr>
              <a:t>357 </a:t>
            </a:r>
            <a:r>
              <a:rPr lang="cs-CZ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Měna </a:t>
            </a:r>
            <a:r>
              <a:rPr lang="cs-CZ" dirty="0" smtClean="0">
                <a:latin typeface="Calibri" pitchFamily="34" charset="0"/>
              </a:rPr>
              <a:t>euro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němčina</a:t>
            </a:r>
            <a:endParaRPr lang="cs-CZ" dirty="0"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Německo – spolkové země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38" y="1700808"/>
            <a:ext cx="3236218" cy="4379682"/>
          </a:xfrm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16 spolkových zemí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Bavorsko - největší</a:t>
            </a: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3568" y="3501008"/>
            <a:ext cx="3600400" cy="1384995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i="1" dirty="0" smtClean="0">
                <a:latin typeface="Calibri" pitchFamily="34" charset="0"/>
              </a:rPr>
              <a:t>Vyhledej názvy spolkových zemí ve školním atlase!</a:t>
            </a:r>
            <a:endParaRPr lang="cs-CZ" sz="28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Německo – průmysl 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Hospodářsky nejvýznamnější evropská země</a:t>
            </a:r>
          </a:p>
          <a:p>
            <a:r>
              <a:rPr lang="cs-CZ" dirty="0" smtClean="0">
                <a:latin typeface="Calibri" pitchFamily="34" charset="0"/>
              </a:rPr>
              <a:t>Porúří – nejvýznamnější průmyslová oblast</a:t>
            </a:r>
            <a:endParaRPr lang="cs-CZ" sz="2800" dirty="0" smtClean="0">
              <a:latin typeface="Calibri" pitchFamily="34" charset="0"/>
              <a:ea typeface="+mn-ea"/>
              <a:cs typeface="+mn-cs"/>
            </a:endParaRPr>
          </a:p>
          <a:p>
            <a:r>
              <a:rPr lang="cs-CZ" dirty="0" smtClean="0">
                <a:latin typeface="Calibri" pitchFamily="34" charset="0"/>
              </a:rPr>
              <a:t>Těžba nerostných surovin</a:t>
            </a:r>
          </a:p>
          <a:p>
            <a:pPr marL="400050" lvl="1" indent="0">
              <a:lnSpc>
                <a:spcPct val="110000"/>
              </a:lnSpc>
              <a:buNone/>
            </a:pPr>
            <a:r>
              <a:rPr lang="cs-CZ" i="1" dirty="0">
                <a:latin typeface="Calibri" pitchFamily="34" charset="0"/>
              </a:rPr>
              <a:t>Černé </a:t>
            </a:r>
            <a:r>
              <a:rPr lang="cs-CZ" i="1" dirty="0" smtClean="0">
                <a:latin typeface="Calibri" pitchFamily="34" charset="0"/>
              </a:rPr>
              <a:t>uhlí</a:t>
            </a:r>
          </a:p>
          <a:p>
            <a:pPr marL="400050" lvl="1" indent="0">
              <a:lnSpc>
                <a:spcPct val="110000"/>
              </a:lnSpc>
              <a:buNone/>
            </a:pPr>
            <a:r>
              <a:rPr lang="cs-CZ" i="1" dirty="0" smtClean="0">
                <a:latin typeface="Calibri" pitchFamily="34" charset="0"/>
              </a:rPr>
              <a:t>Hnědé uhlí</a:t>
            </a:r>
          </a:p>
          <a:p>
            <a:pPr marL="400050" lvl="1" indent="0">
              <a:lnSpc>
                <a:spcPct val="110000"/>
              </a:lnSpc>
              <a:buNone/>
            </a:pPr>
            <a:r>
              <a:rPr lang="cs-CZ" i="1" dirty="0" smtClean="0">
                <a:latin typeface="Calibri" pitchFamily="34" charset="0"/>
              </a:rPr>
              <a:t>Soli</a:t>
            </a:r>
          </a:p>
          <a:p>
            <a:pPr marL="342900" lvl="1" indent="-342900"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Energetický průmysl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06107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51037"/>
            <a:ext cx="3541713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11560" y="531105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Rotor parní turbíny od Siemens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2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Německo – průmysl 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Hutnictví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Ocelové výrobky</a:t>
            </a:r>
          </a:p>
          <a:p>
            <a:r>
              <a:rPr lang="cs-CZ" dirty="0" smtClean="0">
                <a:latin typeface="Calibri" pitchFamily="34" charset="0"/>
              </a:rPr>
              <a:t>Strojírenství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Dopravní prostředky, elektrospotřebiče, obráběcí stroje, optika</a:t>
            </a:r>
          </a:p>
          <a:p>
            <a:r>
              <a:rPr lang="cs-CZ" dirty="0" smtClean="0">
                <a:latin typeface="Calibri" pitchFamily="34" charset="0"/>
              </a:rPr>
              <a:t>Chemický průmysl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Léčiva, umělá vlákna</a:t>
            </a:r>
          </a:p>
          <a:p>
            <a:r>
              <a:rPr lang="cs-CZ" dirty="0" smtClean="0">
                <a:latin typeface="Calibri" pitchFamily="34" charset="0"/>
              </a:rPr>
              <a:t>Potravinářský průmysl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Pivo, masné výrobky</a:t>
            </a:r>
          </a:p>
          <a:p>
            <a:r>
              <a:rPr lang="cs-CZ" dirty="0" smtClean="0">
                <a:latin typeface="Calibri" pitchFamily="34" charset="0"/>
              </a:rPr>
              <a:t>Oděvní průmysl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22962" b="6484"/>
          <a:stretch/>
        </p:blipFill>
        <p:spPr>
          <a:xfrm>
            <a:off x="440549" y="1772816"/>
            <a:ext cx="3915428" cy="30230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444888" y="4819536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Německá léčiva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8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Německo – zemědělství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37856" y="1628800"/>
            <a:ext cx="4038600" cy="4525963"/>
          </a:xfrm>
        </p:spPr>
        <p:txBody>
          <a:bodyPr/>
          <a:lstStyle/>
          <a:p>
            <a:r>
              <a:rPr lang="cs-CZ" dirty="0" smtClean="0">
                <a:latin typeface="Calibri" pitchFamily="34" charset="0"/>
              </a:rPr>
              <a:t>Obiloviny, cukrovka, brambory, vinná réva</a:t>
            </a:r>
          </a:p>
          <a:p>
            <a:r>
              <a:rPr lang="cs-CZ" dirty="0" smtClean="0">
                <a:latin typeface="Calibri" pitchFamily="34" charset="0"/>
              </a:rPr>
              <a:t>Chov skotu, prasat</a:t>
            </a:r>
            <a:endParaRPr lang="cs-CZ" dirty="0">
              <a:latin typeface="Calibri" pitchFamily="34" charset="0"/>
            </a:endParaRPr>
          </a:p>
          <a:p>
            <a:pPr marL="0" indent="0">
              <a:buNone/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727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18" y="3429000"/>
            <a:ext cx="3869086" cy="2592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5690592" y="6021288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Pšeničná pole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" t="12963" r="18860" b="2643"/>
          <a:stretch/>
        </p:blipFill>
        <p:spPr>
          <a:xfrm>
            <a:off x="498701" y="1885334"/>
            <a:ext cx="3925611" cy="30873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486272" y="498325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Chov skotu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2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Německo – doprava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7727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5"/>
          <a:stretch/>
        </p:blipFill>
        <p:spPr>
          <a:xfrm>
            <a:off x="502390" y="1556792"/>
            <a:ext cx="3132000" cy="21146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471963" y="3671455"/>
            <a:ext cx="1608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Dálnice v Německu</a:t>
            </a:r>
            <a:endParaRPr lang="cs-CZ" sz="1400" dirty="0">
              <a:latin typeface="Calibri" pitchFamily="34" charset="0"/>
            </a:endParaRPr>
          </a:p>
        </p:txBody>
      </p:sp>
      <p:sp>
        <p:nvSpPr>
          <p:cNvPr id="9" name="Zástupný symbol pro obsah 6"/>
          <p:cNvSpPr>
            <a:spLocks noGrp="1"/>
          </p:cNvSpPr>
          <p:nvPr>
            <p:ph sz="half" idx="2"/>
          </p:nvPr>
        </p:nvSpPr>
        <p:spPr>
          <a:xfrm>
            <a:off x="4644008" y="1705178"/>
            <a:ext cx="4032448" cy="442098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Hustá síť dálnic, silnic a železnic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Říční doprava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Duisburg </a:t>
            </a:r>
            <a:r>
              <a:rPr lang="cs-CZ" dirty="0">
                <a:latin typeface="Calibri" pitchFamily="34" charset="0"/>
              </a:rPr>
              <a:t>– říční </a:t>
            </a:r>
            <a:r>
              <a:rPr lang="cs-CZ" dirty="0" smtClean="0">
                <a:latin typeface="Calibri" pitchFamily="34" charset="0"/>
              </a:rPr>
              <a:t>přístav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Brémy, Hamburk, Rostock – mořské přístavy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3"/>
          <a:stretch/>
        </p:blipFill>
        <p:spPr>
          <a:xfrm>
            <a:off x="452382" y="4121464"/>
            <a:ext cx="3132000" cy="21542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452382" y="6275733"/>
            <a:ext cx="3039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Vlakový expres v Kolíně nad Rýnem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810</Words>
  <Application>Microsoft Office PowerPoint</Application>
  <PresentationFormat>Předvádění na obrazovce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1_Výchozí návrh</vt:lpstr>
      <vt:lpstr>Německo Z_128_Evropa_Německo</vt:lpstr>
      <vt:lpstr>Anotace:</vt:lpstr>
      <vt:lpstr>Německo – poloha, povrch, vodstvo</vt:lpstr>
      <vt:lpstr>Německo – základní charakteristika</vt:lpstr>
      <vt:lpstr>Německo – spolkové země</vt:lpstr>
      <vt:lpstr>Německo – průmysl </vt:lpstr>
      <vt:lpstr>Německo – průmysl </vt:lpstr>
      <vt:lpstr>Německo – zemědělství</vt:lpstr>
      <vt:lpstr>Německo – doprava</vt:lpstr>
      <vt:lpstr>Německo – obyvatelstvo</vt:lpstr>
      <vt:lpstr>Německo – významná města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Itálie, Řecko</dc:title>
  <dc:creator>pc</dc:creator>
  <cp:lastModifiedBy>pc</cp:lastModifiedBy>
  <cp:revision>411</cp:revision>
  <dcterms:created xsi:type="dcterms:W3CDTF">2012-12-26T11:03:03Z</dcterms:created>
  <dcterms:modified xsi:type="dcterms:W3CDTF">2013-07-25T18:33:02Z</dcterms:modified>
</cp:coreProperties>
</file>