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3" r:id="rId4"/>
    <p:sldId id="27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72" r:id="rId14"/>
    <p:sldId id="286" r:id="rId15"/>
    <p:sldId id="29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25.7.2013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Rakousko</a:t>
            </a:r>
            <a:r>
              <a:rPr lang="cs-CZ" sz="4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Švýcarsko, Slovinsko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 smtClean="0">
                <a:solidFill>
                  <a:schemeClr val="tx1"/>
                </a:solidFill>
              </a:rPr>
              <a:t>Z_129_Evropa_Rakousko</a:t>
            </a:r>
            <a:r>
              <a:rPr lang="cs-CZ" sz="1800" dirty="0">
                <a:solidFill>
                  <a:schemeClr val="tx1"/>
                </a:solidFill>
              </a:rPr>
              <a:t>, Švýcarsko, Slovinsko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Švýcarsko -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Bern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Curych – největší město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Ženeva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8" y="3697369"/>
            <a:ext cx="3877824" cy="2418793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18" y="602547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474618" y="611616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Ženeva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1"/>
            <a:ext cx="3033414" cy="20172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283968" y="327687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Sídlo v horách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5192"/>
            <a:ext cx="3033414" cy="2021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4680012" y="5648427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Bern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Slovinsko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Republika Slovinsko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Hl</a:t>
            </a:r>
            <a:r>
              <a:rPr lang="cs-CZ" sz="2400" dirty="0">
                <a:latin typeface="Calibri" pitchFamily="34" charset="0"/>
              </a:rPr>
              <a:t>. město </a:t>
            </a:r>
            <a:r>
              <a:rPr lang="cs-CZ" sz="2400" dirty="0" smtClean="0">
                <a:latin typeface="Calibri" pitchFamily="34" charset="0"/>
              </a:rPr>
              <a:t>Lublaň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2 </a:t>
            </a:r>
            <a:r>
              <a:rPr lang="cs-CZ" sz="2400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Rozloha </a:t>
            </a:r>
            <a:r>
              <a:rPr lang="cs-CZ" sz="2400" dirty="0" smtClean="0">
                <a:latin typeface="Calibri" pitchFamily="34" charset="0"/>
              </a:rPr>
              <a:t>20 </a:t>
            </a:r>
            <a:r>
              <a:rPr lang="cs-CZ" sz="2400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Měna </a:t>
            </a:r>
            <a:r>
              <a:rPr lang="cs-CZ" sz="2400" dirty="0" smtClean="0">
                <a:latin typeface="Calibri" pitchFamily="34" charset="0"/>
              </a:rPr>
              <a:t>euro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Jazyk slovinština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600000" cy="1800000"/>
          </a:xfr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27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Slovinsko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Nejvyspělejší z bývalých republik Jugoslávie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cs-CZ" sz="2200" i="1" dirty="0">
                <a:latin typeface="Calibri" pitchFamily="34" charset="0"/>
              </a:rPr>
              <a:t>Elektrospotřebiče Gorenje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Dřevozpracující průmysl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Turistický ruch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cs-CZ" sz="2200" i="1" dirty="0">
                <a:latin typeface="Calibri" pitchFamily="34" charset="0"/>
              </a:rPr>
              <a:t>Julské Alpy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528392" cy="1865637"/>
          </a:xfr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6242395" y="3773714"/>
            <a:ext cx="243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Julské Alpy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062910"/>
            <a:ext cx="3528000" cy="183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6228184" y="589306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Calibri" pitchFamily="34" charset="0"/>
              </a:rPr>
              <a:t>Kranj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3726 - </a:t>
            </a:r>
            <a:r>
              <a:rPr lang="cs-CZ" sz="1200" dirty="0" err="1">
                <a:latin typeface="Calibri" pitchFamily="34" charset="0"/>
              </a:rPr>
              <a:t>Winkelmatten</a:t>
            </a:r>
            <a:r>
              <a:rPr lang="cs-CZ" sz="1200" dirty="0">
                <a:latin typeface="Calibri" pitchFamily="34" charset="0"/>
              </a:rPr>
              <a:t> - Matterhorn.JPG.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14 May 2013 [cit. 2013-07-23]. Dostupné z: http</a:t>
            </a:r>
            <a:r>
              <a:rPr lang="cs-CZ" sz="1200" dirty="0" smtClean="0">
                <a:latin typeface="Calibri" pitchFamily="34" charset="0"/>
              </a:rPr>
              <a:t>://</a:t>
            </a:r>
            <a:r>
              <a:rPr lang="cs-CZ" sz="1200" dirty="0">
                <a:latin typeface="Calibri" pitchFamily="34" charset="0"/>
              </a:rPr>
              <a:t>commons.wikimedia.org/wiki/File:3726_-_Winkelmatten_-_Matterhorn.JPG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Calibri" pitchFamily="34" charset="0"/>
              </a:rPr>
              <a:t>Flag of </a:t>
            </a:r>
            <a:r>
              <a:rPr lang="en-US" sz="1200" dirty="0" err="1">
                <a:latin typeface="Calibri" pitchFamily="34" charset="0"/>
              </a:rPr>
              <a:t>Austria.svg</a:t>
            </a:r>
            <a:r>
              <a:rPr lang="en-US" sz="1200" dirty="0">
                <a:latin typeface="Calibri" pitchFamily="34" charset="0"/>
              </a:rPr>
              <a:t>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14. 2. 2010 [cit. 2013-07-23].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http://cs.wikipedia.org/wiki/Soubor:Flag_of_Austria.svg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Sachertorte</a:t>
            </a:r>
            <a:r>
              <a:rPr lang="cs-CZ" sz="1200" dirty="0">
                <a:latin typeface="Calibri" pitchFamily="34" charset="0"/>
              </a:rPr>
              <a:t> DSC03027.JPG.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21 August 2009 [cit. 2013-07-23]. Dostupné z: http://commons.wikimedia.org/wiki/File:Sachertorte_DSC03027.JPG?uselang=en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Wiener-Schnitzel02.jpg.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20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2006 [cit. 2013-07-23]. Dostupné z: http://commons.wikimedia.org/wiki/File:Wiener-Schnitzel02.jpg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LeontopodiumAlpinum-1.jpg.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20. dec 2011 [cit. 2013-07-23]. Dostupné z: http://da.wikipedia.org/wiki/Fil:LeontopodiumAlpinum-1.jpg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Rathaus </a:t>
            </a:r>
            <a:r>
              <a:rPr lang="cs-CZ" sz="1200" dirty="0" err="1">
                <a:latin typeface="Calibri" pitchFamily="34" charset="0"/>
              </a:rPr>
              <a:t>Vienna</a:t>
            </a:r>
            <a:r>
              <a:rPr lang="cs-CZ" sz="1200" dirty="0">
                <a:latin typeface="Calibri" pitchFamily="34" charset="0"/>
              </a:rPr>
              <a:t> June 2006 165.jpg.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13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2007 [cit. 2013-07-23]. Dostupné z: http://commons.wikimedia.org/wiki/File:Rathaus_Vienna_June_2006_165.jpg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Braunvieh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Kälber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Hohe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Kugel</a:t>
            </a:r>
            <a:r>
              <a:rPr lang="cs-CZ" sz="1200" dirty="0">
                <a:latin typeface="Calibri" pitchFamily="34" charset="0"/>
              </a:rPr>
              <a:t> 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4 </a:t>
            </a:r>
            <a:r>
              <a:rPr lang="cs-CZ" sz="1200" dirty="0" err="1">
                <a:latin typeface="Calibri" pitchFamily="34" charset="0"/>
              </a:rPr>
              <a:t>February</a:t>
            </a:r>
            <a:r>
              <a:rPr lang="cs-CZ" sz="1200" dirty="0">
                <a:latin typeface="Calibri" pitchFamily="34" charset="0"/>
              </a:rPr>
              <a:t> 2010 [cit. 2013-07-23]. Dostupné z: http://commons.wikimedia.org/wiki/File:Braunvieh_K%C3%A4lber_Hohe_Kugel_1.JPG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InnenstadtKitzbühel.jpg.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19 May 2006 [cit. 2013-07-23]. Dostupné z: http://commons.wikimedia.org/wiki/File:InnenstadtKitzb%C3%BChel.jpg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Switzerland</a:t>
            </a:r>
            <a:r>
              <a:rPr lang="cs-CZ" sz="1200" dirty="0">
                <a:latin typeface="Calibri" pitchFamily="34" charset="0"/>
              </a:rPr>
              <a:t> (</a:t>
            </a:r>
            <a:r>
              <a:rPr lang="cs-CZ" sz="1200" dirty="0" err="1">
                <a:latin typeface="Calibri" pitchFamily="34" charset="0"/>
              </a:rPr>
              <a:t>Pantone</a:t>
            </a:r>
            <a:r>
              <a:rPr lang="cs-CZ" sz="1200" dirty="0">
                <a:latin typeface="Calibri" pitchFamily="34" charset="0"/>
              </a:rPr>
              <a:t>).</a:t>
            </a:r>
            <a:r>
              <a:rPr lang="cs-CZ" sz="1200" dirty="0" err="1">
                <a:latin typeface="Calibri" pitchFamily="34" charset="0"/>
              </a:rPr>
              <a:t>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23. 2. 2010 [cit. 2013-07-23]. Dostupné z: http://cs.wikipedia.org/wiki/Soubor:Flag_of_Switzerland_(Pantone).svg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Calibri" pitchFamily="34" charset="0"/>
              </a:rPr>
              <a:t>Blick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vom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Zürichsee</a:t>
            </a:r>
            <a:r>
              <a:rPr lang="en-US" sz="1200" dirty="0">
                <a:latin typeface="Calibri" pitchFamily="34" charset="0"/>
              </a:rPr>
              <a:t> auf </a:t>
            </a:r>
            <a:r>
              <a:rPr lang="en-US" sz="1200" dirty="0" err="1">
                <a:latin typeface="Calibri" pitchFamily="34" charset="0"/>
              </a:rPr>
              <a:t>Quaibrücke</a:t>
            </a:r>
            <a:r>
              <a:rPr lang="en-US" sz="1200" dirty="0">
                <a:latin typeface="Calibri" pitchFamily="34" charset="0"/>
              </a:rPr>
              <a:t> und </a:t>
            </a:r>
            <a:r>
              <a:rPr lang="en-US" sz="1200" dirty="0" err="1">
                <a:latin typeface="Calibri" pitchFamily="34" charset="0"/>
              </a:rPr>
              <a:t>Grossmünster</a:t>
            </a:r>
            <a:r>
              <a:rPr lang="en-US" sz="1200" dirty="0">
                <a:latin typeface="Calibri" pitchFamily="34" charset="0"/>
              </a:rPr>
              <a:t> (2009).jpg.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25 June 2009 [cit. 2013-07-23].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http://commons.wikimedia.org/wiki/File:Blick_vom_Z%C3%BCrichsee_auf_Quaibr%C3%BCcke_und_Grossm%C3%BCnster_(2009).jpg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Landscape</a:t>
            </a:r>
            <a:r>
              <a:rPr lang="cs-CZ" sz="1200" dirty="0">
                <a:latin typeface="Calibri" pitchFamily="34" charset="0"/>
              </a:rPr>
              <a:t> Arnisee-region.JPG.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5 July 2012 [cit. 2013-07-23]. Dostupné z: http://commons.wikimedia.org/wiki/File:Landscape_Arnisee-region.JPG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CH Bern Kramgasse.jpg.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13 </a:t>
            </a:r>
            <a:r>
              <a:rPr lang="cs-CZ" sz="1200" dirty="0" err="1">
                <a:latin typeface="Calibri" pitchFamily="34" charset="0"/>
              </a:rPr>
              <a:t>September</a:t>
            </a:r>
            <a:r>
              <a:rPr lang="cs-CZ" sz="1200" dirty="0">
                <a:latin typeface="Calibri" pitchFamily="34" charset="0"/>
              </a:rPr>
              <a:t> 2007 [cit. 2013-07-23]. Dostupné z: http://commons.wikimedia.org/wiki/File:CH_Bern_Kramgasse.jpg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Toblerone-Split.jpg.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 </a:t>
            </a:r>
            <a:r>
              <a:rPr lang="cs-CZ" sz="1200" dirty="0" err="1">
                <a:latin typeface="Calibri" pitchFamily="34" charset="0"/>
              </a:rPr>
              <a:t>February</a:t>
            </a:r>
            <a:r>
              <a:rPr lang="cs-CZ" sz="1200" dirty="0">
                <a:latin typeface="Calibri" pitchFamily="34" charset="0"/>
              </a:rPr>
              <a:t> 2011 [cit. 2013-07-23]. Dostupné z: http://commons.wikimedia.org/wiki/File:Toblerone-Split.jpg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Emmentaler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Premier</a:t>
            </a:r>
            <a:r>
              <a:rPr lang="cs-CZ" sz="1200" dirty="0">
                <a:latin typeface="Calibri" pitchFamily="34" charset="0"/>
              </a:rPr>
              <a:t> Cru.jpg.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 August 2010 [cit. 2013-07-23]. Dostupné z: http://commons.wikimedia.org/wiki/File:Emmentaler_Premier_Cru.jpg </a:t>
            </a:r>
            <a:endParaRPr lang="cs-CZ" sz="1200" dirty="0" smtClean="0">
              <a:latin typeface="Calibri" pitchFamily="34" charset="0"/>
            </a:endParaRPr>
          </a:p>
          <a:p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Slovenia.svg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29 </a:t>
            </a:r>
            <a:r>
              <a:rPr lang="cs-CZ" sz="1200" dirty="0" err="1">
                <a:latin typeface="Calibri" pitchFamily="34" charset="0"/>
              </a:rPr>
              <a:t>December</a:t>
            </a:r>
            <a:r>
              <a:rPr lang="cs-CZ" sz="1200" dirty="0">
                <a:latin typeface="Calibri" pitchFamily="34" charset="0"/>
              </a:rPr>
              <a:t> 2012 [cit. 2013-07-25]. Dostupné z: http://commons.wikimedia.org/wiki/File:Flag_of_Slovenia.svg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>
                <a:latin typeface="Calibri" pitchFamily="34" charset="0"/>
              </a:rPr>
              <a:t>Julian </a:t>
            </a:r>
            <a:r>
              <a:rPr lang="cs-CZ" sz="1200" dirty="0" err="1">
                <a:latin typeface="Calibri" pitchFamily="34" charset="0"/>
              </a:rPr>
              <a:t>Alps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with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Prisojnik</a:t>
            </a:r>
            <a:r>
              <a:rPr lang="cs-CZ" sz="1200" dirty="0">
                <a:latin typeface="Calibri" pitchFamily="34" charset="0"/>
              </a:rPr>
              <a:t> and Razor.jpg.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23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2009 [cit. 2013-07-25]. Dostupné z: http://commons.wikimedia.org/wiki/File:Julian_Alps_with_Prisojnik_and_Razor.jpg </a:t>
            </a:r>
            <a:endParaRPr lang="cs-CZ" sz="1200" dirty="0" smtClean="0">
              <a:latin typeface="Calibri" pitchFamily="34" charset="0"/>
            </a:endParaRPr>
          </a:p>
          <a:p>
            <a:r>
              <a:rPr lang="cs-CZ" sz="1200" dirty="0" err="1">
                <a:latin typeface="Calibri" pitchFamily="34" charset="0"/>
              </a:rPr>
              <a:t>Kranj</a:t>
            </a:r>
            <a:r>
              <a:rPr lang="cs-CZ" sz="1200" dirty="0">
                <a:latin typeface="Calibri" pitchFamily="34" charset="0"/>
              </a:rPr>
              <a:t> Mesto.jpg.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 July 2012 [cit. 2013-07-25]. Dostupné z: http://commons.wikimedia.org/wiki/File:Kranj_Mesto.jpg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04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 Alpskými státy a Slovinskem.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Rakousko, Švýcarsko, Slovinsko.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Rakousko, Švýcarsko, Slovinsko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7607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Alpské </a:t>
            </a:r>
            <a:r>
              <a:rPr lang="cs-CZ" dirty="0" smtClean="0">
                <a:latin typeface="Calibri" pitchFamily="34" charset="0"/>
              </a:rPr>
              <a:t>země = Rakousko, Švýcarsko </a:t>
            </a:r>
            <a:r>
              <a:rPr lang="cs-CZ" sz="2000" dirty="0" smtClean="0">
                <a:latin typeface="Calibri" pitchFamily="34" charset="0"/>
              </a:rPr>
              <a:t>a Lichtenštejnsko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Rakousko i Švýcarsko neutrální státy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Hospodářsky vyspělé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Lichtenštejnsko – ministát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Slovinsko má přístup k Jaderskému moři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Ostatní státy vnitrozemské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5945304" y="543139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Matterhorn ve Švýcarsku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4" y="1904999"/>
            <a:ext cx="2644793" cy="3526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Rakousko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Rakouská republika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9 spolkových zemí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Vídeň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8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84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němčina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6" y="1916832"/>
            <a:ext cx="3600000" cy="23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Rakousko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magnezitu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Dřevozpracující průmysl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Chov skotu – horské oblasti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Pěstování pšenice – nížiny</a:t>
            </a:r>
          </a:p>
          <a:p>
            <a:pPr>
              <a:lnSpc>
                <a:spcPct val="140000"/>
              </a:lnSpc>
            </a:pPr>
            <a:endParaRPr lang="cs-CZ" sz="2600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204864"/>
            <a:ext cx="4038600" cy="2690717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5872902" y="492142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Chov skotu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Rakousko – cestovní ruch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4" y="3982491"/>
            <a:ext cx="1635790" cy="2181053"/>
          </a:xfrm>
          <a:ln w="12700">
            <a:solidFill>
              <a:schemeClr val="tx1"/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Zimní rekreace v Alpách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2000" i="1" dirty="0">
                <a:latin typeface="Calibri" pitchFamily="34" charset="0"/>
              </a:rPr>
              <a:t>Innsbruck, </a:t>
            </a:r>
            <a:r>
              <a:rPr lang="cs-CZ" sz="2000" i="1" dirty="0" err="1" smtClean="0">
                <a:latin typeface="Calibri" pitchFamily="34" charset="0"/>
              </a:rPr>
              <a:t>Kitzbühel</a:t>
            </a:r>
            <a:endParaRPr lang="cs-CZ" sz="2000" i="1" dirty="0"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Historické památky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2000" i="1" dirty="0" smtClean="0">
                <a:latin typeface="Calibri" pitchFamily="34" charset="0"/>
              </a:rPr>
              <a:t>Vídeň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2000" i="1" dirty="0" smtClean="0">
                <a:latin typeface="Calibri" pitchFamily="34" charset="0"/>
              </a:rPr>
              <a:t>Salzburg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2000" i="1" dirty="0" smtClean="0">
                <a:latin typeface="Calibri" pitchFamily="34" charset="0"/>
              </a:rPr>
              <a:t>Štýrský Hradec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sz="2000" i="1" dirty="0" smtClean="0">
                <a:latin typeface="Calibri" pitchFamily="34" charset="0"/>
              </a:rPr>
              <a:t>Linec</a:t>
            </a:r>
            <a:endParaRPr lang="cs-CZ" sz="2000" i="1" dirty="0">
              <a:latin typeface="Calibri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436146" y="620707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Protěž alpská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" y="1556792"/>
            <a:ext cx="2734533" cy="2195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3230420" y="155679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Vídeňská radnice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62" y="4005064"/>
            <a:ext cx="2471417" cy="18559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2380362" y="5868887"/>
            <a:ext cx="1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Calibri" pitchFamily="34" charset="0"/>
              </a:rPr>
              <a:t>Kitzbühel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Rakousko – kuchyně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5491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81" y="1981735"/>
            <a:ext cx="3992491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698726" y="489402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Calibri" pitchFamily="34" charset="0"/>
              </a:rPr>
              <a:t>Sacherův</a:t>
            </a:r>
            <a:r>
              <a:rPr lang="cs-CZ" sz="1400" dirty="0" smtClean="0">
                <a:latin typeface="Calibri" pitchFamily="34" charset="0"/>
              </a:rPr>
              <a:t> dort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0" y="1988840"/>
            <a:ext cx="3925479" cy="288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532656" y="4894026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Vídeňský řízek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004048" y="5454748"/>
            <a:ext cx="3690924" cy="830997"/>
          </a:xfrm>
          <a:prstGeom prst="rect">
            <a:avLst/>
          </a:prstGeom>
          <a:noFill/>
          <a:ln w="28575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400" i="1" dirty="0" smtClean="0">
                <a:latin typeface="Calibri" pitchFamily="34" charset="0"/>
              </a:rPr>
              <a:t>Vyhledej na internetu další typická rakouská jídla.</a:t>
            </a:r>
            <a:endParaRPr lang="cs-CZ" sz="2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" pitchFamily="34" charset="0"/>
              </a:rPr>
              <a:t>Švýcarsko </a:t>
            </a:r>
            <a:r>
              <a:rPr lang="cs-CZ" sz="4000" dirty="0">
                <a:latin typeface="Calibri" pitchFamily="34" charset="0"/>
              </a:rPr>
              <a:t>– základní 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Švýcarská konfederace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Tvořena 26 kantony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Hl</a:t>
            </a:r>
            <a:r>
              <a:rPr lang="cs-CZ" sz="2400" dirty="0">
                <a:latin typeface="Calibri" pitchFamily="34" charset="0"/>
              </a:rPr>
              <a:t>. město </a:t>
            </a:r>
            <a:r>
              <a:rPr lang="cs-CZ" sz="2400" dirty="0" smtClean="0">
                <a:latin typeface="Calibri" pitchFamily="34" charset="0"/>
              </a:rPr>
              <a:t>Bern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7,5 </a:t>
            </a:r>
            <a:r>
              <a:rPr lang="cs-CZ" sz="2400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Rozloha </a:t>
            </a:r>
            <a:r>
              <a:rPr lang="cs-CZ" sz="2400" dirty="0" smtClean="0">
                <a:latin typeface="Calibri" pitchFamily="34" charset="0"/>
              </a:rPr>
              <a:t>41 </a:t>
            </a:r>
            <a:r>
              <a:rPr lang="cs-CZ" sz="2400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Měna </a:t>
            </a:r>
            <a:r>
              <a:rPr lang="cs-CZ" sz="2400" dirty="0" smtClean="0">
                <a:latin typeface="Calibri" pitchFamily="34" charset="0"/>
              </a:rPr>
              <a:t>švýcarský frank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Jazyk </a:t>
            </a:r>
            <a:r>
              <a:rPr lang="cs-CZ" sz="2400" dirty="0" smtClean="0">
                <a:latin typeface="Calibri" pitchFamily="34" charset="0"/>
              </a:rPr>
              <a:t>němčina, francouzština, italština, rétorománština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endParaRPr lang="cs-CZ" sz="2600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048000" cy="3048000"/>
          </a:xfrm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7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Švýcarsko -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latin typeface="Calibri" pitchFamily="34" charset="0"/>
              </a:rPr>
              <a:t>Nedostatek nerostných surovin</a:t>
            </a:r>
          </a:p>
          <a:p>
            <a:r>
              <a:rPr lang="cs-CZ" sz="2400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buNone/>
            </a:pPr>
            <a:r>
              <a:rPr lang="cs-CZ" sz="2000" i="1" dirty="0">
                <a:latin typeface="Calibri" pitchFamily="34" charset="0"/>
              </a:rPr>
              <a:t>Výroba </a:t>
            </a:r>
            <a:r>
              <a:rPr lang="cs-CZ" sz="2000" i="1" dirty="0" smtClean="0">
                <a:latin typeface="Calibri" pitchFamily="34" charset="0"/>
              </a:rPr>
              <a:t>hodinek, měřících </a:t>
            </a:r>
            <a:r>
              <a:rPr lang="cs-CZ" sz="2000" i="1" dirty="0">
                <a:latin typeface="Calibri" pitchFamily="34" charset="0"/>
              </a:rPr>
              <a:t>zařízení, lékařských přístrojů</a:t>
            </a:r>
          </a:p>
          <a:p>
            <a:r>
              <a:rPr lang="cs-CZ" sz="2400" dirty="0" smtClean="0">
                <a:latin typeface="Calibri" pitchFamily="34" charset="0"/>
              </a:rPr>
              <a:t>Potravinářský průmysl</a:t>
            </a:r>
          </a:p>
          <a:p>
            <a:pPr marL="400050" lvl="1" indent="0">
              <a:buNone/>
            </a:pPr>
            <a:r>
              <a:rPr lang="cs-CZ" sz="2000" i="1" dirty="0">
                <a:latin typeface="Calibri" pitchFamily="34" charset="0"/>
              </a:rPr>
              <a:t>Výroba čokolády, sýrů</a:t>
            </a:r>
          </a:p>
          <a:p>
            <a:r>
              <a:rPr lang="cs-CZ" sz="2400" dirty="0" smtClean="0">
                <a:latin typeface="Calibri" pitchFamily="34" charset="0"/>
              </a:rPr>
              <a:t>Chemický průmysl</a:t>
            </a:r>
          </a:p>
          <a:p>
            <a:pPr marL="400050" lvl="1" indent="0">
              <a:buNone/>
            </a:pPr>
            <a:r>
              <a:rPr lang="cs-CZ" sz="2000" i="1" dirty="0">
                <a:latin typeface="Calibri" pitchFamily="34" charset="0"/>
              </a:rPr>
              <a:t>Léčiva</a:t>
            </a:r>
          </a:p>
          <a:p>
            <a:r>
              <a:rPr lang="cs-CZ" sz="2400" dirty="0" smtClean="0">
                <a:latin typeface="Calibri" pitchFamily="34" charset="0"/>
              </a:rPr>
              <a:t>Bankovnictví</a:t>
            </a:r>
          </a:p>
          <a:p>
            <a:r>
              <a:rPr lang="cs-CZ" sz="2400" dirty="0" smtClean="0">
                <a:latin typeface="Calibri" pitchFamily="34" charset="0"/>
              </a:rPr>
              <a:t>Cestovní ruch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487341" y="596250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Čokoláda </a:t>
            </a:r>
            <a:r>
              <a:rPr lang="cs-CZ" sz="1400" dirty="0" err="1" smtClean="0">
                <a:latin typeface="Calibri" pitchFamily="34" charset="0"/>
              </a:rPr>
              <a:t>Toblerone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7" y="4788724"/>
            <a:ext cx="4032000" cy="1171862"/>
          </a:xfr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9154"/>
            <a:ext cx="4032000" cy="268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7543" y="4455757"/>
            <a:ext cx="220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Sýr Ementál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967</Words>
  <Application>Microsoft Office PowerPoint</Application>
  <PresentationFormat>Předvádění na obrazovce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1_Výchozí návrh</vt:lpstr>
      <vt:lpstr>Rakousko, Švýcarsko, Slovinsko   Z_129_Evropa_Rakousko, Švýcarsko, Slovinsko</vt:lpstr>
      <vt:lpstr>Anotace:</vt:lpstr>
      <vt:lpstr>Rakousko, Švýcarsko, Slovinsko</vt:lpstr>
      <vt:lpstr>Rakousko – základní charakteristika</vt:lpstr>
      <vt:lpstr>Rakousko – hospodářství</vt:lpstr>
      <vt:lpstr>Rakousko – cestovní ruch</vt:lpstr>
      <vt:lpstr>Rakousko – kuchyně</vt:lpstr>
      <vt:lpstr>Švýcarsko – základní charakteristika</vt:lpstr>
      <vt:lpstr>Švýcarsko - hospodářství</vt:lpstr>
      <vt:lpstr>Švýcarsko - sídla</vt:lpstr>
      <vt:lpstr>Slovinsko – základní charakteristika</vt:lpstr>
      <vt:lpstr>Slovinsko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518</cp:revision>
  <dcterms:created xsi:type="dcterms:W3CDTF">2012-12-26T11:03:03Z</dcterms:created>
  <dcterms:modified xsi:type="dcterms:W3CDTF">2013-07-25T18:27:53Z</dcterms:modified>
</cp:coreProperties>
</file>