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73" r:id="rId4"/>
    <p:sldId id="274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94" r:id="rId19"/>
    <p:sldId id="300" r:id="rId20"/>
    <p:sldId id="30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44E1-80C0-4DDB-9BB9-E2494F76F880}" type="datetimeFigureOut">
              <a:rPr lang="cs-CZ" smtClean="0"/>
              <a:t>25.7.2013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3CCD2-4BD5-4073-B710-574DECBED3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1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Slovensko, Polsko, Maďarsko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600" dirty="0" smtClean="0"/>
              <a:t>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>
                <a:solidFill>
                  <a:schemeClr val="tx1"/>
                </a:solidFill>
              </a:rPr>
              <a:t>Z_130_Evropa_Slovensko, Polsko, Maďarsko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Polsko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Těžba nerostných surovin</a:t>
            </a:r>
          </a:p>
          <a:p>
            <a:pPr marL="400050" lvl="2" indent="0">
              <a:lnSpc>
                <a:spcPct val="120000"/>
              </a:lnSpc>
              <a:buNone/>
            </a:pPr>
            <a:r>
              <a:rPr lang="cs-CZ" sz="2400" i="1" dirty="0">
                <a:latin typeface="Calibri" pitchFamily="34" charset="0"/>
              </a:rPr>
              <a:t>Síra, soli, černé uhlí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Hutnictví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 marL="400050" lvl="2" indent="0">
              <a:lnSpc>
                <a:spcPct val="120000"/>
              </a:lnSpc>
              <a:buNone/>
            </a:pPr>
            <a:r>
              <a:rPr lang="cs-CZ" sz="2400" i="1" dirty="0">
                <a:latin typeface="Calibri" pitchFamily="34" charset="0"/>
              </a:rPr>
              <a:t>Výroba lodí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Chemický průmysl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Potravinářský průmysl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600" dirty="0">
                <a:latin typeface="Calibri" pitchFamily="34" charset="0"/>
              </a:rPr>
              <a:t>Gdaňsk, Gdyně a Štětín</a:t>
            </a:r>
          </a:p>
          <a:p>
            <a:pPr marL="400050" lvl="2" indent="0">
              <a:lnSpc>
                <a:spcPct val="120000"/>
              </a:lnSpc>
              <a:buNone/>
            </a:pPr>
            <a:r>
              <a:rPr lang="cs-CZ" sz="2200" i="1" dirty="0" smtClean="0">
                <a:latin typeface="Calibri" pitchFamily="34" charset="0"/>
              </a:rPr>
              <a:t>Významné přístavy u Baltského </a:t>
            </a:r>
            <a:r>
              <a:rPr lang="cs-CZ" sz="2200" i="1" dirty="0">
                <a:latin typeface="Calibri" pitchFamily="34" charset="0"/>
              </a:rPr>
              <a:t>moře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718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480432" cy="23042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5892192" y="575329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Štětínský přístav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Polsko </a:t>
            </a:r>
            <a:r>
              <a:rPr lang="cs-CZ" smtClean="0">
                <a:latin typeface="Calibri" pitchFamily="34" charset="0"/>
              </a:rPr>
              <a:t>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70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Rozsáhlé plochy orné půdy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Pěstování brambor a obilovin</a:t>
            </a:r>
            <a:endParaRPr lang="cs-CZ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Chov prasat a skotu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6481966" y="5784723"/>
            <a:ext cx="1797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Pšenice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98455"/>
            <a:ext cx="2627667" cy="39447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67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Polsko – obyvatelstvo a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349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Římskokatolická církev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Soustředění obyvatelstva v jižní části státu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Varšava, Lodž, Krakov, Vratislav, Poznaň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/>
          <p:cNvSpPr txBox="1"/>
          <p:nvPr/>
        </p:nvSpPr>
        <p:spPr>
          <a:xfrm>
            <a:off x="4625751" y="5936317"/>
            <a:ext cx="3600400" cy="523220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>
                <a:latin typeface="Calibri" pitchFamily="34" charset="0"/>
              </a:rPr>
              <a:t>Kdo byl Jan Pavel II.?</a:t>
            </a:r>
            <a:endParaRPr lang="cs-CZ" sz="2800" i="1" dirty="0">
              <a:latin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00" y="1652705"/>
            <a:ext cx="2576351" cy="38645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281935" y="551197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Jan Pavel II.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200" dirty="0" smtClean="0">
                <a:latin typeface="Calibri" pitchFamily="34" charset="0"/>
              </a:rPr>
              <a:t>Maďarsko – základní charakteristika</a:t>
            </a:r>
            <a:endParaRPr lang="cs-CZ" sz="4200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70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Maďarská </a:t>
            </a:r>
            <a:r>
              <a:rPr lang="cs-CZ" dirty="0">
                <a:latin typeface="Calibri" pitchFamily="34" charset="0"/>
              </a:rPr>
              <a:t>republika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Budapešť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10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93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forint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maďarština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dirty="0" smtClean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6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Maďarsko – přírodní poměry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70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Velká a Malá uherská nížina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Pohoří sopečného původu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Vnitrozemské podnebí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Řeka Dunaj</a:t>
            </a:r>
            <a:endParaRPr lang="cs-CZ" dirty="0" smtClean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/>
          <p:cNvSpPr txBox="1"/>
          <p:nvPr/>
        </p:nvSpPr>
        <p:spPr>
          <a:xfrm>
            <a:off x="5754433" y="495300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Krajina v západním Maďarsku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53" y="1884218"/>
            <a:ext cx="4064000" cy="304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92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Maďarsko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25488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Pěstování ovoce, zeleniny, vinné révy, kukuřice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Chov prasat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47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79311"/>
            <a:ext cx="3024336" cy="2268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1160984" y="6444586"/>
            <a:ext cx="209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Sušení papriky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104456" cy="30783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116457" y="5046619"/>
            <a:ext cx="2547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Vinice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Maďarsko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7091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Potravinářský průmysl</a:t>
            </a:r>
          </a:p>
          <a:p>
            <a:pPr marL="400050" lvl="2" indent="0">
              <a:lnSpc>
                <a:spcPct val="130000"/>
              </a:lnSpc>
              <a:buNone/>
            </a:pPr>
            <a:r>
              <a:rPr lang="cs-CZ" sz="2200" i="1" dirty="0">
                <a:latin typeface="Calibri" pitchFamily="34" charset="0"/>
              </a:rPr>
              <a:t>Uzeniny, zpracování zeleniny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Elektrotechnický průmysl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Chemický průmysl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Výroba hliníku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Cestovní ruch</a:t>
            </a:r>
          </a:p>
          <a:p>
            <a:pPr marL="400050" lvl="2" indent="0">
              <a:lnSpc>
                <a:spcPct val="130000"/>
              </a:lnSpc>
              <a:buNone/>
            </a:pPr>
            <a:r>
              <a:rPr lang="cs-CZ" sz="2200" i="1" dirty="0">
                <a:latin typeface="Calibri" pitchFamily="34" charset="0"/>
              </a:rPr>
              <a:t>Termální lázně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17334"/>
            <a:ext cx="2688259" cy="19019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028011" y="615176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Mletá paprika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42" y="2204863"/>
            <a:ext cx="2201989" cy="33029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7461270" y="550784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Tokajské víno</a:t>
            </a:r>
            <a:endParaRPr lang="cs-CZ" sz="1400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31009" y="1725216"/>
            <a:ext cx="1817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Čabajská klobása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/>
          <a:stretch/>
        </p:blipFill>
        <p:spPr>
          <a:xfrm>
            <a:off x="4510514" y="1595562"/>
            <a:ext cx="1885649" cy="22607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42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Maďarsko –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70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Budapešť </a:t>
            </a:r>
          </a:p>
          <a:p>
            <a:pPr marL="400050" lvl="2" indent="0">
              <a:lnSpc>
                <a:spcPct val="130000"/>
              </a:lnSpc>
              <a:buNone/>
            </a:pPr>
            <a:r>
              <a:rPr lang="cs-CZ" i="1" dirty="0">
                <a:latin typeface="Calibri" pitchFamily="34" charset="0"/>
              </a:rPr>
              <a:t>Průmysl, lázeňství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Debrecín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Szeged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Miškovec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94" y="1988841"/>
            <a:ext cx="5408461" cy="3096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855955" y="508518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Budapešť – budova parlamentu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DonauknieVisegrad.jpg.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4 July 2005 [cit. 2013-07-25]. Dostupné z: http://commons.wikimedia.org/wiki/File:DonauknieVisegrad.jpg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Slovakia.svg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18. 4. 2013 [cit. 2013-07-25]. Dostupné z: http://cs.wikipedia.org/wiki/Soubor:Flag_of_Slovakia.svg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Vysoké Tatry, Nové Štrbské pleso.JPG.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7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2011 [cit. 2013-07-25]. Dostupné z: http://commons.wikimedia.org/wiki/File:Vysok%C3%A9_Tatry,_Nov%C3%A9_%</a:t>
            </a:r>
            <a:r>
              <a:rPr lang="cs-CZ" sz="1200" dirty="0" smtClean="0">
                <a:latin typeface="Calibri" pitchFamily="34" charset="0"/>
              </a:rPr>
              <a:t>C5%A0trbsk%C3%A9_pleso.JPG</a:t>
            </a: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Rieka</a:t>
            </a:r>
            <a:r>
              <a:rPr lang="cs-CZ" sz="1200" dirty="0">
                <a:latin typeface="Calibri" pitchFamily="34" charset="0"/>
              </a:rPr>
              <a:t> Vah - Piestany.jpg. In: HLAUKA (PESCAN), Martin.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22 června 2008 [cit. 2013-07-25]. Dostupné z: http</a:t>
            </a:r>
            <a:r>
              <a:rPr lang="cs-CZ" sz="1200" dirty="0" smtClean="0">
                <a:latin typeface="Calibri" pitchFamily="34" charset="0"/>
              </a:rPr>
              <a:t>://</a:t>
            </a:r>
            <a:r>
              <a:rPr lang="cs-CZ" sz="1200" dirty="0">
                <a:latin typeface="Calibri" pitchFamily="34" charset="0"/>
              </a:rPr>
              <a:t>commons.wikimedia.org/wiki/File:Rieka_Vah_-_Piestany.jpg 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Ussteel</a:t>
            </a:r>
            <a:r>
              <a:rPr lang="cs-CZ" sz="1200" dirty="0">
                <a:latin typeface="Calibri" pitchFamily="34" charset="0"/>
              </a:rPr>
              <a:t> kosice slovakia.JPG.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19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2006 [cit. 2013-07-25]. Dostupné z: http://commons.wikimedia.org/wiki/File:Ussteel_kosice_slovakia.JPG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Bratislava, Hrad, Slovensko.jpg.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29 </a:t>
            </a:r>
            <a:r>
              <a:rPr lang="cs-CZ" sz="1200" dirty="0" err="1">
                <a:latin typeface="Calibri" pitchFamily="34" charset="0"/>
              </a:rPr>
              <a:t>November</a:t>
            </a:r>
            <a:r>
              <a:rPr lang="cs-CZ" sz="1200" dirty="0">
                <a:latin typeface="Calibri" pitchFamily="34" charset="0"/>
              </a:rPr>
              <a:t> 2011 [cit. 2013-07-25]. Dostupné z: http://commons.wikimedia.org/wiki/File:Bratislava,_Hrad,_Slovensko.jpg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Presov</a:t>
            </a:r>
            <a:r>
              <a:rPr lang="cs-CZ" sz="1200" dirty="0">
                <a:latin typeface="Calibri" pitchFamily="34" charset="0"/>
              </a:rPr>
              <a:t> Slovakia 1301.JPG.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16 July 2009 [cit. 2013-07-25]. Dostupné z: http://commons.wikimedia.org/wiki/File:Presov_Slovakia_1301.JPG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Poland.svg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16. 7. 2011 [cit. 2013-07-25]. Dostupné z: http://cs.wikipedia.org/wiki/Soubor:Flag_of_Poland.svg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04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1200" dirty="0" err="1">
                <a:latin typeface="Calibri" pitchFamily="34" charset="0"/>
              </a:rPr>
              <a:t>Ostsee</a:t>
            </a:r>
            <a:r>
              <a:rPr lang="cs-CZ" sz="1200" dirty="0">
                <a:latin typeface="Calibri" pitchFamily="34" charset="0"/>
              </a:rPr>
              <a:t> warnemuende.jpg.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29 </a:t>
            </a:r>
            <a:r>
              <a:rPr lang="cs-CZ" sz="1200" dirty="0" err="1">
                <a:latin typeface="Calibri" pitchFamily="34" charset="0"/>
              </a:rPr>
              <a:t>November</a:t>
            </a:r>
            <a:r>
              <a:rPr lang="cs-CZ" sz="1200" dirty="0">
                <a:latin typeface="Calibri" pitchFamily="34" charset="0"/>
              </a:rPr>
              <a:t> 2012 [cit. 2013-07-25]. Dostupné z: http://commons.wikimedia.org/wiki/File:Ostsee_warnemuende.jpg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 err="1">
                <a:latin typeface="Calibri" pitchFamily="34" charset="0"/>
              </a:rPr>
              <a:t>Szczecin</a:t>
            </a:r>
            <a:r>
              <a:rPr lang="cs-CZ" sz="1200" dirty="0">
                <a:latin typeface="Calibri" pitchFamily="34" charset="0"/>
              </a:rPr>
              <a:t> Port (3350733262).</a:t>
            </a:r>
            <a:r>
              <a:rPr lang="cs-CZ" sz="1200" dirty="0" err="1">
                <a:latin typeface="Calibri" pitchFamily="34" charset="0"/>
              </a:rPr>
              <a:t>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23 </a:t>
            </a:r>
            <a:r>
              <a:rPr lang="cs-CZ" sz="1200" dirty="0" err="1">
                <a:latin typeface="Calibri" pitchFamily="34" charset="0"/>
              </a:rPr>
              <a:t>mar</a:t>
            </a:r>
            <a:r>
              <a:rPr lang="cs-CZ" sz="1200" dirty="0">
                <a:latin typeface="Calibri" pitchFamily="34" charset="0"/>
              </a:rPr>
              <a:t> 2013 [cit. 2013-07-25]. Dostupné z: http://commons.wikimedia.org/wiki/File:Szczecin_Port_(3350733262).jpg?uselang=pl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latin typeface="Calibri" pitchFamily="34" charset="0"/>
              </a:rPr>
              <a:t>Zboże.jpg.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30 June 2011 [cit. 2013-07-25]. Dostupné z: http://commons.wikimedia.org/wiki/File:Zbo%C5%BCe.jpg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latin typeface="Calibri" pitchFamily="34" charset="0"/>
              </a:rPr>
              <a:t>John Paul II </a:t>
            </a:r>
            <a:r>
              <a:rPr lang="cs-CZ" sz="1200" dirty="0" err="1">
                <a:latin typeface="Calibri" pitchFamily="34" charset="0"/>
              </a:rPr>
              <a:t>Medal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Freedom</a:t>
            </a:r>
            <a:r>
              <a:rPr lang="cs-CZ" sz="1200" dirty="0">
                <a:latin typeface="Calibri" pitchFamily="34" charset="0"/>
              </a:rPr>
              <a:t> 2004.jpg.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21 </a:t>
            </a:r>
            <a:r>
              <a:rPr lang="cs-CZ" sz="1200" dirty="0" err="1">
                <a:latin typeface="Calibri" pitchFamily="34" charset="0"/>
              </a:rPr>
              <a:t>April</a:t>
            </a:r>
            <a:r>
              <a:rPr lang="cs-CZ" sz="1200" dirty="0">
                <a:latin typeface="Calibri" pitchFamily="34" charset="0"/>
              </a:rPr>
              <a:t> 2005 [cit. 2013-07-25]. Dostupné z: http://commons.wikimedia.org/wiki/File:John_Paul_II_Medal_of_Freedom_2004.jpg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Hungary.svg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4 May 2012 [cit. 2013-07-25]. Dostupné z: http://commons.wikimedia.org/wiki/File:Flag_of_Hungary.svg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 err="1">
                <a:latin typeface="Calibri" pitchFamily="34" charset="0"/>
              </a:rPr>
              <a:t>Peisaj</a:t>
            </a:r>
            <a:r>
              <a:rPr lang="cs-CZ" sz="1200" dirty="0">
                <a:latin typeface="Calibri" pitchFamily="34" charset="0"/>
              </a:rPr>
              <a:t> din Ungaria2.jpg.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11 </a:t>
            </a:r>
            <a:r>
              <a:rPr lang="cs-CZ" sz="1200" dirty="0" err="1">
                <a:latin typeface="Calibri" pitchFamily="34" charset="0"/>
              </a:rPr>
              <a:t>September</a:t>
            </a:r>
            <a:r>
              <a:rPr lang="cs-CZ" sz="1200" dirty="0">
                <a:latin typeface="Calibri" pitchFamily="34" charset="0"/>
              </a:rPr>
              <a:t> 2012 [cit. 2013-07-25]. Dostupné z: http://commons.wikimedia.org/wiki/File:Peisaj_din_Ungaria2.jpg </a:t>
            </a:r>
          </a:p>
          <a:p>
            <a:pPr>
              <a:lnSpc>
                <a:spcPct val="120000"/>
              </a:lnSpc>
            </a:pPr>
            <a:r>
              <a:rPr lang="cs-CZ" sz="1200" dirty="0" smtClean="0">
                <a:latin typeface="Calibri" pitchFamily="34" charset="0"/>
              </a:rPr>
              <a:t>Paprika </a:t>
            </a:r>
            <a:r>
              <a:rPr lang="cs-CZ" sz="1200" dirty="0" err="1">
                <a:latin typeface="Calibri" pitchFamily="34" charset="0"/>
              </a:rPr>
              <a:t>Shop</a:t>
            </a:r>
            <a:r>
              <a:rPr lang="cs-CZ" sz="1200" dirty="0">
                <a:latin typeface="Calibri" pitchFamily="34" charset="0"/>
              </a:rPr>
              <a:t> (8035957004).</a:t>
            </a:r>
            <a:r>
              <a:rPr lang="cs-CZ" sz="1200" dirty="0" err="1">
                <a:latin typeface="Calibri" pitchFamily="34" charset="0"/>
              </a:rPr>
              <a:t>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30 </a:t>
            </a:r>
            <a:r>
              <a:rPr lang="cs-CZ" sz="1200" dirty="0" err="1">
                <a:latin typeface="Calibri" pitchFamily="34" charset="0"/>
              </a:rPr>
              <a:t>January</a:t>
            </a:r>
            <a:r>
              <a:rPr lang="cs-CZ" sz="1200" dirty="0">
                <a:latin typeface="Calibri" pitchFamily="34" charset="0"/>
              </a:rPr>
              <a:t> 2013 [cit. 2013-07-25]. Dostupné z: http://commons.wikimedia.org/wiki/File:Paprika_Shop_(8035957004).jpg </a:t>
            </a:r>
          </a:p>
          <a:p>
            <a:pPr>
              <a:lnSpc>
                <a:spcPct val="120000"/>
              </a:lnSpc>
            </a:pPr>
            <a:r>
              <a:rPr lang="cs-CZ" sz="1200" dirty="0" smtClean="0">
                <a:latin typeface="Calibri" pitchFamily="34" charset="0"/>
              </a:rPr>
              <a:t>HU </a:t>
            </a:r>
            <a:r>
              <a:rPr lang="cs-CZ" sz="1200" dirty="0" err="1">
                <a:latin typeface="Calibri" pitchFamily="34" charset="0"/>
              </a:rPr>
              <a:t>Budapest</a:t>
            </a:r>
            <a:r>
              <a:rPr lang="cs-CZ" sz="1200" dirty="0">
                <a:latin typeface="Calibri" pitchFamily="34" charset="0"/>
              </a:rPr>
              <a:t> Parliament.jpg.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18 August 2010 [cit. 2013-07-25]. Dostupné z: http://commons.wikimedia.org/wiki/File:HU_Budapest_Parliament.jpg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cs-CZ" sz="12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18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střední Evropy Slovenskem, Polskem a Maďarskem.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 Materiál </a:t>
            </a:r>
            <a:r>
              <a:rPr lang="cs-CZ" dirty="0">
                <a:solidFill>
                  <a:srgbClr val="171A1B"/>
                </a:solidFill>
              </a:rPr>
              <a:t>představuje </a:t>
            </a:r>
            <a:r>
              <a:rPr lang="cs-CZ" dirty="0" smtClean="0">
                <a:solidFill>
                  <a:srgbClr val="171A1B"/>
                </a:solidFill>
              </a:rPr>
              <a:t>státy Slovensko, Polsko a Maďarsko.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 smtClean="0">
                <a:solidFill>
                  <a:srgbClr val="171A1B"/>
                </a:solidFill>
              </a:rPr>
              <a:t>Demek</a:t>
            </a:r>
            <a:r>
              <a:rPr lang="cs-CZ" dirty="0" smtClean="0">
                <a:solidFill>
                  <a:srgbClr val="171A1B"/>
                </a:solidFill>
              </a:rPr>
              <a:t>, J., Mališ</a:t>
            </a:r>
            <a:r>
              <a:rPr lang="cs-CZ" dirty="0">
                <a:solidFill>
                  <a:srgbClr val="171A1B"/>
                </a:solidFill>
              </a:rPr>
              <a:t>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 smtClean="0">
                <a:solidFill>
                  <a:srgbClr val="171A1B"/>
                </a:solidFill>
              </a:rPr>
              <a:t>1.</a:t>
            </a:r>
            <a:r>
              <a:rPr lang="cs-CZ" dirty="0" smtClean="0">
                <a:solidFill>
                  <a:srgbClr val="171A1B"/>
                </a:solidFill>
              </a:rPr>
              <a:t> </a:t>
            </a:r>
            <a:r>
              <a:rPr lang="nn-NO" dirty="0" smtClean="0">
                <a:solidFill>
                  <a:srgbClr val="171A1B"/>
                </a:solidFill>
              </a:rPr>
              <a:t>vyd</a:t>
            </a:r>
            <a:r>
              <a:rPr lang="nn-NO" dirty="0">
                <a:solidFill>
                  <a:srgbClr val="171A1B"/>
                </a:solidFill>
              </a:rPr>
              <a:t>. Praha: SPN, 2008</a:t>
            </a:r>
            <a:r>
              <a:rPr lang="cs-CZ" dirty="0">
                <a:solidFill>
                  <a:srgbClr val="171A1B"/>
                </a:solidFill>
              </a:rPr>
              <a:t>, ISBN </a:t>
            </a:r>
            <a:r>
              <a:rPr lang="cs-CZ" dirty="0" smtClean="0">
                <a:solidFill>
                  <a:srgbClr val="171A1B"/>
                </a:solidFill>
              </a:rPr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200" dirty="0">
                <a:latin typeface="Calibri" pitchFamily="34" charset="0"/>
              </a:rPr>
              <a:t>Tokaj wijn.JPG.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30 </a:t>
            </a:r>
            <a:r>
              <a:rPr lang="cs-CZ" sz="1200" dirty="0" err="1">
                <a:latin typeface="Calibri" pitchFamily="34" charset="0"/>
              </a:rPr>
              <a:t>January</a:t>
            </a:r>
            <a:r>
              <a:rPr lang="cs-CZ" sz="1200" dirty="0">
                <a:latin typeface="Calibri" pitchFamily="34" charset="0"/>
              </a:rPr>
              <a:t> 2010 [cit. 2013-07-25]. Dostupné z: http://commons.wikimedia.org/wiki/File:Tokaj_wijn.JPG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 err="1">
                <a:latin typeface="Calibri" pitchFamily="34" charset="0"/>
              </a:rPr>
              <a:t>Csabai</a:t>
            </a:r>
            <a:r>
              <a:rPr lang="cs-CZ" sz="1200" dirty="0">
                <a:latin typeface="Calibri" pitchFamily="34" charset="0"/>
              </a:rPr>
              <a:t> kolbász.jpg.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22. 12. 2008 [cit. 2013-07-25]. Dostupné z: http://hu.wikipedia.org/wiki/F%C3%A1jl:Csabai_kolb%C3%A1sz.jpg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latin typeface="Calibri" pitchFamily="34" charset="0"/>
              </a:rPr>
              <a:t>Szeged-paprika1.jpg.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13. 12. 2005 [cit. 2013-07-25]. Dostupné z: http://</a:t>
            </a:r>
            <a:r>
              <a:rPr lang="cs-CZ" sz="1200" dirty="0" smtClean="0">
                <a:latin typeface="Calibri" pitchFamily="34" charset="0"/>
              </a:rPr>
              <a:t>hu.wikipedia.org/wiki/F%C3%A1jl:Szeged-paprika1.jpg</a:t>
            </a:r>
          </a:p>
          <a:p>
            <a:pPr>
              <a:lnSpc>
                <a:spcPct val="120000"/>
              </a:lnSpc>
            </a:pPr>
            <a:r>
              <a:rPr lang="cs-CZ" sz="1200" dirty="0">
                <a:latin typeface="Calibri" pitchFamily="34" charset="0"/>
              </a:rPr>
              <a:t>Tokaj </a:t>
            </a:r>
            <a:r>
              <a:rPr lang="cs-CZ" sz="1200" dirty="0" err="1">
                <a:latin typeface="Calibri" pitchFamily="34" charset="0"/>
              </a:rPr>
              <a:t>Hetszolo</a:t>
            </a:r>
            <a:r>
              <a:rPr lang="cs-CZ" sz="1200" dirty="0">
                <a:latin typeface="Calibri" pitchFamily="34" charset="0"/>
              </a:rPr>
              <a:t> vineyard.jpg.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20 August 2008 [cit. 2013-07-25]. Dostupné z: http://commons.wikimedia.org/wiki/File:Tokaj_Hetszolo_vineyard.jpg </a:t>
            </a:r>
            <a:endParaRPr lang="cs-CZ" sz="1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cs-CZ" sz="12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63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Slovensko, Polsko, Maďarsko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409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Calibri" pitchFamily="34" charset="0"/>
              </a:rPr>
              <a:t>Společný politický i hospodářský vývoj ve 20. století s ČR</a:t>
            </a:r>
          </a:p>
          <a:p>
            <a:r>
              <a:rPr lang="cs-CZ" dirty="0" smtClean="0">
                <a:latin typeface="Calibri" pitchFamily="34" charset="0"/>
              </a:rPr>
              <a:t>Slovensko náš nejbližší soused</a:t>
            </a:r>
          </a:p>
          <a:p>
            <a:r>
              <a:rPr lang="cs-CZ" dirty="0" smtClean="0">
                <a:latin typeface="Calibri" pitchFamily="34" charset="0"/>
              </a:rPr>
              <a:t>Blízká hospodářská a politická spolupráce těchto zemí</a:t>
            </a:r>
            <a:endParaRPr lang="cs-CZ" dirty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ovéPole 10"/>
          <p:cNvSpPr txBox="1"/>
          <p:nvPr/>
        </p:nvSpPr>
        <p:spPr>
          <a:xfrm>
            <a:off x="683568" y="5004959"/>
            <a:ext cx="3600400" cy="95410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>
                <a:latin typeface="Calibri" pitchFamily="34" charset="0"/>
              </a:rPr>
              <a:t>Vyhledej informace o Visegrádské skupině.</a:t>
            </a:r>
            <a:endParaRPr lang="cs-CZ" sz="2800" i="1" dirty="0">
              <a:latin typeface="Calibri" pitchFamily="34" charset="0"/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56" y="1984798"/>
            <a:ext cx="4038600" cy="2849516"/>
          </a:xfrm>
          <a:ln w="12700"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6300192" y="483886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Město Visegrád v Maďarsku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Slovensko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Slovenská republika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Hl</a:t>
            </a:r>
            <a:r>
              <a:rPr lang="cs-CZ" dirty="0">
                <a:latin typeface="Calibri" pitchFamily="34" charset="0"/>
              </a:rPr>
              <a:t>. město </a:t>
            </a:r>
            <a:r>
              <a:rPr lang="cs-CZ" dirty="0" smtClean="0">
                <a:latin typeface="Calibri" pitchFamily="34" charset="0"/>
              </a:rPr>
              <a:t>Bratislava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5,5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49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euro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slovenština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18365"/>
            <a:ext cx="3600000" cy="23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Slovensko – přírodní poměry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709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sz="3100" dirty="0" smtClean="0">
                <a:latin typeface="Calibri" pitchFamily="34" charset="0"/>
              </a:rPr>
              <a:t>Pohoří Karpaty</a:t>
            </a:r>
          </a:p>
          <a:p>
            <a:pPr marL="400050" lvl="2" indent="0">
              <a:lnSpc>
                <a:spcPct val="140000"/>
              </a:lnSpc>
              <a:buNone/>
            </a:pPr>
            <a:r>
              <a:rPr lang="cs-CZ" sz="2600" i="1" dirty="0">
                <a:latin typeface="Calibri" pitchFamily="34" charset="0"/>
              </a:rPr>
              <a:t>Vysoké a</a:t>
            </a:r>
            <a:r>
              <a:rPr lang="cs-CZ" sz="2600" i="1" dirty="0" smtClean="0">
                <a:latin typeface="Calibri" pitchFamily="34" charset="0"/>
              </a:rPr>
              <a:t> </a:t>
            </a:r>
            <a:r>
              <a:rPr lang="cs-CZ" sz="2600" i="1" dirty="0">
                <a:latin typeface="Calibri" pitchFamily="34" charset="0"/>
              </a:rPr>
              <a:t>Nízké Tatry, Velká </a:t>
            </a:r>
            <a:r>
              <a:rPr lang="cs-CZ" sz="2600" i="1" dirty="0" smtClean="0">
                <a:latin typeface="Calibri" pitchFamily="34" charset="0"/>
              </a:rPr>
              <a:t>a Malá Fatra</a:t>
            </a:r>
          </a:p>
          <a:p>
            <a:pPr marL="342900" lvl="2" indent="-342900">
              <a:lnSpc>
                <a:spcPct val="150000"/>
              </a:lnSpc>
            </a:pPr>
            <a:r>
              <a:rPr lang="cs-CZ" sz="3100" dirty="0" smtClean="0">
                <a:latin typeface="Calibri" pitchFamily="34" charset="0"/>
                <a:ea typeface="+mn-ea"/>
                <a:cs typeface="+mn-cs"/>
              </a:rPr>
              <a:t>Podunajská nížina</a:t>
            </a:r>
          </a:p>
          <a:p>
            <a:pPr marL="342900" lvl="2" indent="-342900">
              <a:lnSpc>
                <a:spcPct val="150000"/>
              </a:lnSpc>
            </a:pPr>
            <a:r>
              <a:rPr lang="cs-CZ" sz="3100" dirty="0">
                <a:latin typeface="Calibri" pitchFamily="34" charset="0"/>
                <a:ea typeface="+mn-ea"/>
                <a:cs typeface="+mn-cs"/>
              </a:rPr>
              <a:t>Východoslovenská </a:t>
            </a:r>
            <a:r>
              <a:rPr lang="cs-CZ" sz="3100" dirty="0" smtClean="0">
                <a:latin typeface="Calibri" pitchFamily="34" charset="0"/>
                <a:ea typeface="+mn-ea"/>
                <a:cs typeface="+mn-cs"/>
              </a:rPr>
              <a:t>nížina</a:t>
            </a:r>
          </a:p>
          <a:p>
            <a:pPr marL="342900" lvl="2" indent="-342900">
              <a:lnSpc>
                <a:spcPct val="150000"/>
              </a:lnSpc>
            </a:pPr>
            <a:r>
              <a:rPr lang="cs-CZ" sz="3100" dirty="0" smtClean="0">
                <a:latin typeface="Calibri" pitchFamily="34" charset="0"/>
                <a:ea typeface="+mn-ea"/>
                <a:cs typeface="+mn-cs"/>
              </a:rPr>
              <a:t>Řeky Dunaj, Váh</a:t>
            </a:r>
          </a:p>
          <a:p>
            <a:pPr marL="342900" lvl="2" indent="-342900">
              <a:lnSpc>
                <a:spcPct val="150000"/>
              </a:lnSpc>
            </a:pPr>
            <a:r>
              <a:rPr lang="cs-CZ" sz="3100" dirty="0" smtClean="0">
                <a:latin typeface="Calibri" pitchFamily="34" charset="0"/>
                <a:ea typeface="+mn-ea"/>
                <a:cs typeface="+mn-cs"/>
              </a:rPr>
              <a:t>Podnebí vnitrozemské</a:t>
            </a:r>
          </a:p>
          <a:p>
            <a:pPr marL="342900" lvl="2" indent="-342900">
              <a:lnSpc>
                <a:spcPct val="150000"/>
              </a:lnSpc>
            </a:pPr>
            <a:r>
              <a:rPr lang="cs-CZ" sz="3100" dirty="0" smtClean="0">
                <a:latin typeface="Calibri" pitchFamily="34" charset="0"/>
                <a:ea typeface="+mn-ea"/>
                <a:cs typeface="+mn-cs"/>
              </a:rPr>
              <a:t>V horách výšková stupňovitost</a:t>
            </a:r>
            <a:endParaRPr lang="cs-CZ" sz="31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93" y="1700808"/>
            <a:ext cx="2808312" cy="21062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042248" y="3838810"/>
            <a:ext cx="268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Štrbské pleso ve Vysokých Tatrách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29" y="4331686"/>
            <a:ext cx="2808000" cy="210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8044133" y="643768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Váh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Slovensko – obyvatelstvo a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70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Slované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Početná ma</a:t>
            </a:r>
            <a:r>
              <a:rPr lang="cs-CZ" dirty="0" smtClean="0">
                <a:latin typeface="Calibri" pitchFamily="34" charset="0"/>
              </a:rPr>
              <a:t>ďarská menšina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Bratislava, Košice, Prešov, Žilina, Banská Bystrica, </a:t>
            </a:r>
            <a:r>
              <a:rPr lang="cs-CZ" dirty="0" smtClean="0">
                <a:latin typeface="Calibri" pitchFamily="34" charset="0"/>
              </a:rPr>
              <a:t>Nitra</a:t>
            </a:r>
            <a:endParaRPr lang="cs-CZ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6" y="1844824"/>
            <a:ext cx="3254599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67577" y="401163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Bratislavský hrad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16" y="4370699"/>
            <a:ext cx="2915816" cy="21868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7560332" y="620808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Prešov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Slovensko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709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Strojírenství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Hutnictví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Chemický průmysl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Pěstování pšenice, zeleniny, kukuřice v nížinách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Cestovní ruch</a:t>
            </a:r>
          </a:p>
          <a:p>
            <a:pPr marL="400050" lvl="2" indent="0">
              <a:lnSpc>
                <a:spcPct val="130000"/>
              </a:lnSpc>
              <a:buNone/>
            </a:pPr>
            <a:r>
              <a:rPr lang="cs-CZ" i="1" dirty="0">
                <a:latin typeface="Calibri" pitchFamily="34" charset="0"/>
              </a:rPr>
              <a:t>Horská turistika, </a:t>
            </a:r>
            <a:r>
              <a:rPr lang="cs-CZ" i="1" dirty="0" smtClean="0">
                <a:latin typeface="Calibri" pitchFamily="34" charset="0"/>
              </a:rPr>
              <a:t>lázeňství Piešťany</a:t>
            </a: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98126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/>
          <p:cNvSpPr txBox="1"/>
          <p:nvPr/>
        </p:nvSpPr>
        <p:spPr>
          <a:xfrm>
            <a:off x="5528917" y="525582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Železárny v Košicích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3" y="1988840"/>
            <a:ext cx="4355976" cy="32669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78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Polsko – </a:t>
            </a:r>
            <a:r>
              <a:rPr lang="cs-CZ" smtClean="0">
                <a:latin typeface="Calibri" pitchFamily="34" charset="0"/>
              </a:rPr>
              <a:t>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70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Polská </a:t>
            </a:r>
            <a:r>
              <a:rPr lang="cs-CZ" dirty="0">
                <a:latin typeface="Calibri" pitchFamily="34" charset="0"/>
              </a:rPr>
              <a:t>republika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Varšava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38,5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313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zlotý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polština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72750"/>
            <a:ext cx="3600000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Polsko – přírodní poměry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70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Přístup k Baltskému moři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Převážně nížinatý povrch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Řeky Odra a Visla</a:t>
            </a:r>
            <a:endParaRPr lang="cs-CZ" dirty="0" smtClean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/>
          <p:cNvSpPr txBox="1"/>
          <p:nvPr/>
        </p:nvSpPr>
        <p:spPr>
          <a:xfrm>
            <a:off x="5950024" y="49327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Pobřeží Baltského moře v Polsku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87" y="1844824"/>
            <a:ext cx="4117169" cy="3087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59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1234</Words>
  <Application>Microsoft Office PowerPoint</Application>
  <PresentationFormat>Předvádění na obrazovce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1_Výchozí návrh</vt:lpstr>
      <vt:lpstr>Slovensko, Polsko, Maďarsko   Z_130_Evropa_Slovensko, Polsko, Maďarsko</vt:lpstr>
      <vt:lpstr>Anotace:</vt:lpstr>
      <vt:lpstr>Slovensko, Polsko, Maďarsko</vt:lpstr>
      <vt:lpstr>Slovensko – základní charakteristika</vt:lpstr>
      <vt:lpstr>Slovensko – přírodní poměry</vt:lpstr>
      <vt:lpstr>Slovensko – obyvatelstvo a sídla</vt:lpstr>
      <vt:lpstr>Slovensko – hospodářství</vt:lpstr>
      <vt:lpstr>Polsko – základní charakteristika</vt:lpstr>
      <vt:lpstr>Polsko – přírodní poměry</vt:lpstr>
      <vt:lpstr>Polsko – hospodářství</vt:lpstr>
      <vt:lpstr>Polsko – hospodářství</vt:lpstr>
      <vt:lpstr>Polsko – obyvatelstvo a sídla</vt:lpstr>
      <vt:lpstr>Maďarsko – základní charakteristika</vt:lpstr>
      <vt:lpstr>Maďarsko – přírodní poměry</vt:lpstr>
      <vt:lpstr>Maďarsko – hospodářství</vt:lpstr>
      <vt:lpstr>Maďarsko – hospodářství</vt:lpstr>
      <vt:lpstr>Maďarsko – sídla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632</cp:revision>
  <dcterms:created xsi:type="dcterms:W3CDTF">2012-12-26T11:03:03Z</dcterms:created>
  <dcterms:modified xsi:type="dcterms:W3CDTF">2013-07-25T18:27:17Z</dcterms:modified>
</cp:coreProperties>
</file>