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77" r:id="rId9"/>
    <p:sldId id="278" r:id="rId10"/>
    <p:sldId id="273" r:id="rId11"/>
    <p:sldId id="279" r:id="rId12"/>
    <p:sldId id="275" r:id="rId13"/>
    <p:sldId id="270" r:id="rId14"/>
    <p:sldId id="263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1480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Jihovýchodní Evropa</a:t>
            </a:r>
            <a:b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 smtClean="0">
                <a:solidFill>
                  <a:schemeClr val="tx1"/>
                </a:solidFill>
              </a:rPr>
              <a:t>Z_131_Evropa_Jihovýchodní </a:t>
            </a:r>
            <a:r>
              <a:rPr lang="cs-CZ" sz="1800" dirty="0">
                <a:solidFill>
                  <a:schemeClr val="tx1"/>
                </a:solidFill>
              </a:rPr>
              <a:t>Evropa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Jak nazýváme státy ležící v JV Evropě?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 galského kohouta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Balkánské země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 tisíců jezer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 v srdci Evropy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" action="ppaction://hlinkshowjump?jump=nextslide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702798"/>
      </p:ext>
    </p:extLst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Calibri" pitchFamily="34" charset="0"/>
              </a:rPr>
              <a:t>Která řeka ústí do Černého moře rozsáhlou deltou?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Dráva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Labe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Volha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Dunaj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" action="ppaction://hlinkshowjump?jump=nextslide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8847587"/>
      </p:ext>
    </p:extLst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Albánie patří mezi nejzaostalejší státy Evropy.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Ano, patří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Ne, nepatří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" action="ppaction://hlinkshowjump?jump=nextslide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47304"/>
      </p:ext>
    </p:extLst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56" y="2713038"/>
            <a:ext cx="8229600" cy="11430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Europe-central-blank.svg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 </a:t>
            </a:r>
            <a:r>
              <a:rPr lang="cs-CZ" sz="1200" dirty="0" err="1">
                <a:latin typeface="Calibri" pitchFamily="34" charset="0"/>
              </a:rPr>
              <a:t>December</a:t>
            </a:r>
            <a:r>
              <a:rPr lang="cs-CZ" sz="1200" dirty="0">
                <a:latin typeface="Calibri" pitchFamily="34" charset="0"/>
              </a:rPr>
              <a:t> 2012 [cit. 2013-07-30]. Dostupné z: http://commons.wikimedia.org/wiki/File:Europe-central-blank.svg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 smtClean="0">
                <a:latin typeface="Calibri" pitchFamily="34" charset="0"/>
              </a:rPr>
              <a:t>Europe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blank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laea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location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map.svg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11 </a:t>
            </a:r>
            <a:r>
              <a:rPr lang="cs-CZ" sz="1200" dirty="0" err="1">
                <a:latin typeface="Calibri" pitchFamily="34" charset="0"/>
              </a:rPr>
              <a:t>March</a:t>
            </a:r>
            <a:r>
              <a:rPr lang="cs-CZ" sz="1200" dirty="0">
                <a:latin typeface="Calibri" pitchFamily="34" charset="0"/>
              </a:rPr>
              <a:t> 2010 [cit. 2013-07-30]. Dostupné z: http://commons.wikimedia.org/wiki/File:Europe_blank_laea_location_map.svg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Lepushë.jpg.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21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2008 [cit. 2013-07-31]. Dostupné z: http://commons.wikimedia.org/wiki/File:Lepush%C3%AB.jpg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Pelicani</a:t>
            </a:r>
            <a:r>
              <a:rPr lang="cs-CZ" sz="1200" dirty="0">
                <a:latin typeface="Calibri" pitchFamily="34" charset="0"/>
              </a:rPr>
              <a:t> din Delta Dunarii.PNG.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6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2008 [cit. 2013-07-31]. Dostupné z: http://commons.wikimedia.org/wiki/File:Pelicani_din_Delta_Dunarii.PNG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Temple Saint Sava.jpg.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</a:t>
            </a:r>
            <a:r>
              <a:rPr lang="cs-CZ" sz="1200" dirty="0" smtClean="0">
                <a:latin typeface="Calibri" pitchFamily="34" charset="0"/>
              </a:rPr>
              <a:t>2001-</a:t>
            </a:r>
            <a:r>
              <a:rPr lang="cs-CZ" sz="1200" dirty="0">
                <a:latin typeface="Calibri" pitchFamily="34" charset="0"/>
              </a:rPr>
              <a:t>, 30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2008 [cit. </a:t>
            </a:r>
            <a:r>
              <a:rPr lang="cs-CZ" sz="1200" dirty="0" smtClean="0">
                <a:latin typeface="Calibri" pitchFamily="34" charset="0"/>
              </a:rPr>
              <a:t>2013-07-31</a:t>
            </a:r>
            <a:r>
              <a:rPr lang="cs-CZ" sz="1200" dirty="0">
                <a:latin typeface="Calibri" pitchFamily="34" charset="0"/>
              </a:rPr>
              <a:t>]. Dostupné z: http://</a:t>
            </a:r>
            <a:r>
              <a:rPr lang="cs-CZ" sz="1200" dirty="0" smtClean="0">
                <a:latin typeface="Calibri" pitchFamily="34" charset="0"/>
              </a:rPr>
              <a:t>commons.wikimedia.org/wiki/File:Temple_Saint_Sava.jpg</a:t>
            </a: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Kashkaval</a:t>
            </a:r>
            <a:r>
              <a:rPr lang="cs-CZ" sz="1200" dirty="0">
                <a:latin typeface="Calibri" pitchFamily="34" charset="0"/>
              </a:rPr>
              <a:t>-</a:t>
            </a:r>
            <a:r>
              <a:rPr lang="cs-CZ" sz="1200" dirty="0" err="1">
                <a:latin typeface="Calibri" pitchFamily="34" charset="0"/>
              </a:rPr>
              <a:t>Galichki</a:t>
            </a:r>
            <a:r>
              <a:rPr lang="cs-CZ" sz="1200" dirty="0">
                <a:latin typeface="Calibri" pitchFamily="34" charset="0"/>
              </a:rPr>
              <a:t>-Republik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Macedonia.jpg.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 May 2012 [cit. 2013-07-31]. Dostupné z: http://commons.wikimedia.org/wiki/File:Kashkaval-Galichki-Republik_of_Macedonia.jpg 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1200" dirty="0">
                <a:latin typeface="Calibri" pitchFamily="34" charset="0"/>
              </a:rPr>
              <a:t>Watching the </a:t>
            </a:r>
            <a:r>
              <a:rPr lang="en-US" sz="1200" dirty="0" err="1">
                <a:latin typeface="Calibri" pitchFamily="34" charset="0"/>
              </a:rPr>
              <a:t>Windersurfers</a:t>
            </a:r>
            <a:r>
              <a:rPr lang="en-US" sz="1200" dirty="0">
                <a:latin typeface="Calibri" pitchFamily="34" charset="0"/>
              </a:rPr>
              <a:t> (5971219076).jpg.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18 April 2013 [cit. 2013-07-31].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http://commons.wikimedia.org/wiki/File:Watching_the_Windersurfers_(5971219076).jpg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Bulgaria</a:t>
            </a:r>
            <a:r>
              <a:rPr lang="cs-CZ" sz="1200" dirty="0">
                <a:latin typeface="Calibri" pitchFamily="34" charset="0"/>
              </a:rPr>
              <a:t>-Sunny Beach-08.jpg. In: </a:t>
            </a:r>
            <a:r>
              <a:rPr lang="cs-CZ" sz="1200" dirty="0" err="1">
                <a:latin typeface="Calibri" pitchFamily="34" charset="0"/>
              </a:rPr>
              <a:t>Wikipedia</a:t>
            </a:r>
            <a:r>
              <a:rPr lang="cs-CZ" sz="1200" dirty="0">
                <a:latin typeface="Calibri" pitchFamily="34" charset="0"/>
              </a:rPr>
              <a:t>: </a:t>
            </a:r>
            <a:r>
              <a:rPr lang="cs-CZ" sz="1200" dirty="0" err="1">
                <a:latin typeface="Calibri" pitchFamily="34" charset="0"/>
              </a:rPr>
              <a:t>the</a:t>
            </a:r>
            <a:r>
              <a:rPr lang="cs-CZ" sz="1200" dirty="0">
                <a:latin typeface="Calibri" pitchFamily="34" charset="0"/>
              </a:rPr>
              <a:t> free </a:t>
            </a:r>
            <a:r>
              <a:rPr lang="cs-CZ" sz="1200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  2001-</a:t>
            </a:r>
            <a:r>
              <a:rPr lang="cs-CZ" sz="1200" dirty="0">
                <a:latin typeface="Calibri" pitchFamily="34" charset="0"/>
              </a:rPr>
              <a:t>, 14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2009 [cit. </a:t>
            </a:r>
            <a:r>
              <a:rPr lang="cs-CZ" sz="1200" dirty="0">
                <a:latin typeface="Calibri" pitchFamily="34" charset="0"/>
              </a:rPr>
              <a:t>2013-07-31</a:t>
            </a:r>
            <a:r>
              <a:rPr lang="cs-CZ" sz="1200" dirty="0" smtClean="0">
                <a:latin typeface="Calibri" pitchFamily="34" charset="0"/>
              </a:rPr>
              <a:t>]. Dostupné </a:t>
            </a:r>
            <a:r>
              <a:rPr lang="cs-CZ" sz="1200" dirty="0">
                <a:latin typeface="Calibri" pitchFamily="34" charset="0"/>
              </a:rPr>
              <a:t>z: http://</a:t>
            </a:r>
            <a:r>
              <a:rPr lang="cs-CZ" sz="1200" dirty="0" smtClean="0">
                <a:latin typeface="Calibri" pitchFamily="34" charset="0"/>
              </a:rPr>
              <a:t>commons.wikimedia.org/wiki/File:Bulgaria-Sunny_Beach-08.jpg </a:t>
            </a:r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555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seznámení žáků s regionem jihovýchodní Evropa.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jihovýchod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 J., 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/>
              <a:t>1. vyd.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Jihovýchod Evropy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Balkánský poloostrov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„Balkánské země“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Jaderské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Černé moře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5" y="1844824"/>
            <a:ext cx="3603011" cy="35283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7020272" y="2060848"/>
            <a:ext cx="1944216" cy="37766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Rumunsko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Srbsko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Bulharsko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Makedonie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Albánie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0" y="59685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51578" r="28624" b="10376"/>
          <a:stretch/>
        </p:blipFill>
        <p:spPr>
          <a:xfrm>
            <a:off x="3282342" y="2348880"/>
            <a:ext cx="3099595" cy="3099595"/>
          </a:xfrm>
          <a:ln w="12700">
            <a:solidFill>
              <a:schemeClr val="tx1"/>
            </a:solidFill>
          </a:ln>
        </p:spPr>
      </p:pic>
      <p:sp>
        <p:nvSpPr>
          <p:cNvPr id="12" name="Zástupný symbol pro obsah 4"/>
          <p:cNvSpPr txBox="1">
            <a:spLocks/>
          </p:cNvSpPr>
          <p:nvPr/>
        </p:nvSpPr>
        <p:spPr bwMode="auto">
          <a:xfrm>
            <a:off x="197198" y="2276872"/>
            <a:ext cx="2430586" cy="35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cs-CZ" kern="0" dirty="0" smtClean="0">
              <a:latin typeface="Calibri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cs-CZ" kern="0" dirty="0" smtClean="0">
                <a:latin typeface="Calibri" pitchFamily="34" charset="0"/>
              </a:rPr>
              <a:t>Chorvatsko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kern="0" dirty="0" smtClean="0">
                <a:latin typeface="Calibri" pitchFamily="34" charset="0"/>
              </a:rPr>
              <a:t>Bosna a Hercegovina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kern="0" dirty="0" smtClean="0">
                <a:latin typeface="Calibri" pitchFamily="34" charset="0"/>
              </a:rPr>
              <a:t>Černá Hora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kern="0" dirty="0" smtClean="0">
                <a:latin typeface="Calibri" pitchFamily="34" charset="0"/>
              </a:rPr>
              <a:t>Kosovo</a:t>
            </a:r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2627784" y="3429000"/>
            <a:ext cx="1440160" cy="484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/>
          <p:nvPr/>
        </p:nvCxnSpPr>
        <p:spPr bwMode="auto">
          <a:xfrm>
            <a:off x="2627784" y="4057191"/>
            <a:ext cx="1584176" cy="2359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/>
          <p:cNvCxnSpPr/>
          <p:nvPr/>
        </p:nvCxnSpPr>
        <p:spPr bwMode="auto">
          <a:xfrm flipV="1">
            <a:off x="2627784" y="4581128"/>
            <a:ext cx="2204356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/>
          <p:cNvCxnSpPr/>
          <p:nvPr/>
        </p:nvCxnSpPr>
        <p:spPr bwMode="auto">
          <a:xfrm flipV="1">
            <a:off x="2627784" y="4509120"/>
            <a:ext cx="1944216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 flipH="1">
            <a:off x="5364088" y="2564904"/>
            <a:ext cx="165618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/>
          <p:cNvCxnSpPr/>
          <p:nvPr/>
        </p:nvCxnSpPr>
        <p:spPr bwMode="auto">
          <a:xfrm flipH="1">
            <a:off x="4716016" y="3167031"/>
            <a:ext cx="2304256" cy="982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>
            <a:stCxn id="5" idx="1"/>
          </p:cNvCxnSpPr>
          <p:nvPr/>
        </p:nvCxnSpPr>
        <p:spPr bwMode="auto">
          <a:xfrm flipH="1">
            <a:off x="5364088" y="3949180"/>
            <a:ext cx="1656184" cy="487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 flipH="1">
            <a:off x="4932040" y="4653136"/>
            <a:ext cx="208823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/>
          <p:nvPr/>
        </p:nvCxnSpPr>
        <p:spPr bwMode="auto">
          <a:xfrm flipH="1" flipV="1">
            <a:off x="4716016" y="5013176"/>
            <a:ext cx="230425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Převažují pohoří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Dinárské </a:t>
            </a:r>
            <a:r>
              <a:rPr lang="cs-CZ" sz="2800" dirty="0">
                <a:latin typeface="Calibri" pitchFamily="34" charset="0"/>
                <a:ea typeface="+mn-ea"/>
                <a:cs typeface="+mn-cs"/>
              </a:rPr>
              <a:t>hory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Karpaty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Stará Planina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Rumunská nížina</a:t>
            </a:r>
          </a:p>
          <a:p>
            <a:pPr marL="0" lvl="1" indent="0">
              <a:lnSpc>
                <a:spcPct val="150000"/>
              </a:lnSpc>
              <a:buNone/>
            </a:pP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90" y="1844824"/>
            <a:ext cx="4714379" cy="3152740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9" y="587250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6592137" y="493951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Dinárské hory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 a 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Vnitrozemské podnebí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Subtropické podnebí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Jaderské </a:t>
            </a:r>
            <a:r>
              <a:rPr lang="cs-CZ" i="1" dirty="0" smtClean="0">
                <a:latin typeface="Calibri" pitchFamily="34" charset="0"/>
              </a:rPr>
              <a:t>moře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Horká a suchá léta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Teplé </a:t>
            </a:r>
            <a:r>
              <a:rPr lang="cs-CZ" sz="2800" dirty="0">
                <a:latin typeface="Calibri" pitchFamily="34" charset="0"/>
                <a:ea typeface="+mn-ea"/>
                <a:cs typeface="+mn-cs"/>
              </a:rPr>
              <a:t>a deštivé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zimy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Dunaj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6717432" y="491743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Pelikáni v deltě Dunaje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/>
          <a:stretch/>
        </p:blipFill>
        <p:spPr>
          <a:xfrm>
            <a:off x="4722124" y="1844824"/>
            <a:ext cx="4011531" cy="307647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51206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Slovanské a románské národy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Převážně nízká životní úroveň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Pravoslavné náboženství a islám</a:t>
            </a:r>
          </a:p>
          <a:p>
            <a:pPr>
              <a:lnSpc>
                <a:spcPct val="140000"/>
              </a:lnSpc>
            </a:pPr>
            <a:endParaRPr lang="cs-CZ" dirty="0" smtClean="0">
              <a:latin typeface="Calibri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/>
          <a:stretch/>
        </p:blipFill>
        <p:spPr>
          <a:xfrm>
            <a:off x="5648218" y="1913497"/>
            <a:ext cx="2917358" cy="4088045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5541240" y="600154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Katedrála </a:t>
            </a:r>
            <a:r>
              <a:rPr lang="cs-CZ" sz="1400" dirty="0">
                <a:latin typeface="Calibri" pitchFamily="34" charset="0"/>
              </a:rPr>
              <a:t>svatého Sávy v Bělehradě</a:t>
            </a:r>
          </a:p>
        </p:txBody>
      </p:sp>
    </p:spTree>
    <p:extLst>
      <p:ext uri="{BB962C8B-B14F-4D97-AF65-F5344CB8AC3E}">
        <p14:creationId xmlns:p14="http://schemas.microsoft.com/office/powerpoint/2010/main" val="37989103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43400" cy="4709120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Těžba rud barevných kovů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Potravinářský průmysl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Pěstování pšenice, kukuřice, tabáku, ovoce a zeleniny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2" y="56612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07" y="1772816"/>
            <a:ext cx="3741050" cy="288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573417" y="469712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latin typeface="Calibri" pitchFamily="34" charset="0"/>
              </a:rPr>
              <a:t>Sýr </a:t>
            </a:r>
            <a:r>
              <a:rPr lang="cs-CZ" sz="1400" dirty="0" err="1">
                <a:latin typeface="Calibri" pitchFamily="34" charset="0"/>
              </a:rPr>
              <a:t>Kashkaval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76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Cestovní ruch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Pobřeží Jaderského a Černého moře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Subtropické podnebí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491205" cy="2326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21995" y="611505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Chorvatsko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2" y="2069040"/>
            <a:ext cx="4246781" cy="31850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501408" y="520945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Bulharsko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92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597</Words>
  <Application>Microsoft Office PowerPoint</Application>
  <PresentationFormat>Předvádění na obrazovce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1_Výchozí návrh</vt:lpstr>
      <vt:lpstr>Jihovýchodní Evropa    Z_131_Evropa_Jihovýchodní Evropa</vt:lpstr>
      <vt:lpstr>Anotace:</vt:lpstr>
      <vt:lpstr>Poloha</vt:lpstr>
      <vt:lpstr>Státy</vt:lpstr>
      <vt:lpstr>Povrch</vt:lpstr>
      <vt:lpstr>Podnebí a vodstvo</vt:lpstr>
      <vt:lpstr>Obyvatelstvo</vt:lpstr>
      <vt:lpstr>Hospodářství</vt:lpstr>
      <vt:lpstr>Cestovní ruch</vt:lpstr>
      <vt:lpstr>Jak nazýváme státy ležící v JV Evropě?</vt:lpstr>
      <vt:lpstr>Která řeka ústí do Černého moře rozsáhlou deltou?</vt:lpstr>
      <vt:lpstr>Albánie patří mezi nejzaostalejší státy Evropy.</vt:lpstr>
      <vt:lpstr>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432</cp:revision>
  <dcterms:created xsi:type="dcterms:W3CDTF">2012-12-13T18:20:50Z</dcterms:created>
  <dcterms:modified xsi:type="dcterms:W3CDTF">2013-08-02T13:50:16Z</dcterms:modified>
</cp:coreProperties>
</file>