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3" r:id="rId4"/>
    <p:sldId id="274" r:id="rId5"/>
    <p:sldId id="288" r:id="rId6"/>
    <p:sldId id="295" r:id="rId7"/>
    <p:sldId id="289" r:id="rId8"/>
    <p:sldId id="296" r:id="rId9"/>
    <p:sldId id="297" r:id="rId10"/>
    <p:sldId id="298" r:id="rId11"/>
    <p:sldId id="299" r:id="rId12"/>
    <p:sldId id="272" r:id="rId13"/>
    <p:sldId id="28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53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Rumunsko a Bulharsko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Z_132_Evropa_Rumunsko a Bulharsko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Pobřeží Černého </a:t>
            </a:r>
            <a:r>
              <a:rPr lang="cs-CZ" sz="2600" dirty="0" smtClean="0">
                <a:latin typeface="Calibri" pitchFamily="34" charset="0"/>
              </a:rPr>
              <a:t>moře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Letní rekreace</a:t>
            </a:r>
            <a:endParaRPr lang="cs-CZ" i="1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Horské oblasti - </a:t>
            </a:r>
            <a:r>
              <a:rPr lang="cs-CZ" sz="2600" dirty="0" err="1">
                <a:latin typeface="Calibri" pitchFamily="34" charset="0"/>
              </a:rPr>
              <a:t>Vitoša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err="1">
                <a:latin typeface="Calibri" pitchFamily="34" charset="0"/>
              </a:rPr>
              <a:t>Pirin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err="1">
                <a:latin typeface="Calibri" pitchFamily="34" charset="0"/>
              </a:rPr>
              <a:t>Rila</a:t>
            </a:r>
            <a:r>
              <a:rPr lang="cs-CZ" sz="2600" dirty="0">
                <a:latin typeface="Calibri" pitchFamily="34" charset="0"/>
              </a:rPr>
              <a:t>, Rodopy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Vysokohorská turistika </a:t>
            </a:r>
            <a:r>
              <a:rPr lang="cs-CZ" i="1" dirty="0">
                <a:latin typeface="Calibri" pitchFamily="34" charset="0"/>
              </a:rPr>
              <a:t>a lyžování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39" y="4509120"/>
            <a:ext cx="2952000" cy="1963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046051" y="648843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Calibri" pitchFamily="34" charset="0"/>
              </a:rPr>
              <a:t>Rila</a:t>
            </a:r>
            <a:r>
              <a:rPr lang="cs-CZ" sz="1400" dirty="0" smtClean="0">
                <a:latin typeface="Calibri" pitchFamily="34" charset="0"/>
              </a:rPr>
              <a:t> – zimní rekreace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39" y="1839522"/>
            <a:ext cx="2952000" cy="221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804248" y="4053522"/>
            <a:ext cx="183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Pláž – Černé moře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683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obyvatelstvo a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Sofie – hl. město</a:t>
            </a:r>
          </a:p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Plovdiv</a:t>
            </a:r>
          </a:p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Varna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4" y="3694575"/>
            <a:ext cx="3861792" cy="2577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94184" y="6294412"/>
            <a:ext cx="227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Sofie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82" y="1700808"/>
            <a:ext cx="4041520" cy="2592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253242" y="429391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Obec </a:t>
            </a:r>
            <a:r>
              <a:rPr lang="cs-CZ" sz="1400" dirty="0" err="1" smtClean="0">
                <a:latin typeface="Calibri" pitchFamily="34" charset="0"/>
              </a:rPr>
              <a:t>Cherven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191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Romania.svg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6. 5. 2012 </a:t>
            </a:r>
            <a:r>
              <a:rPr lang="cs-CZ" sz="1200" dirty="0">
                <a:latin typeface="Calibri" pitchFamily="34" charset="0"/>
              </a:rPr>
              <a:t>[cit. 2013-08-02]. Dostupné z: http://cs.wikipedia.org/wiki/Soubor:Flag_of_Romania.svg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Burgas Juni2012 </a:t>
            </a:r>
            <a:r>
              <a:rPr lang="cs-CZ" sz="1200" dirty="0" err="1">
                <a:latin typeface="Calibri" pitchFamily="34" charset="0"/>
              </a:rPr>
              <a:t>Hafen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und</a:t>
            </a:r>
            <a:r>
              <a:rPr lang="cs-CZ" sz="1200" dirty="0">
                <a:latin typeface="Calibri" pitchFamily="34" charset="0"/>
              </a:rPr>
              <a:t> der Burgas-See.JPG.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11.07.2012 [cit. 2013-08-02]. Dostupné z: http://commons.wikimedia.org/wiki/File:Burgas_Juni2012_Hafen_und_der_Burgas-See.JPG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Lala</a:t>
            </a:r>
            <a:r>
              <a:rPr lang="cs-CZ" sz="1200" dirty="0">
                <a:latin typeface="Calibri" pitchFamily="34" charset="0"/>
              </a:rPr>
              <a:t> Mare.JPG.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25 </a:t>
            </a:r>
            <a:r>
              <a:rPr lang="cs-CZ" sz="1200" dirty="0" err="1">
                <a:latin typeface="Calibri" pitchFamily="34" charset="0"/>
              </a:rPr>
              <a:t>January</a:t>
            </a:r>
            <a:r>
              <a:rPr lang="cs-CZ" sz="1200" dirty="0">
                <a:latin typeface="Calibri" pitchFamily="34" charset="0"/>
              </a:rPr>
              <a:t> 2008 [cit. 2013-08-02]. Dostupné z: http://commons.wikimedia.org/wiki/File:Lala_Mare.JPG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PiataSfatuluiBrasov.JPG.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26 </a:t>
            </a:r>
            <a:r>
              <a:rPr lang="cs-CZ" sz="1200" dirty="0" err="1" smtClean="0">
                <a:latin typeface="Calibri" pitchFamily="34" charset="0"/>
              </a:rPr>
              <a:t>April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2010 [cit. 2013-08-02]. Dostupné z: http://commons.wikimedia.org/wiki/File:PiataSfatuluiBrasov.JPG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Dacia Logan II (front </a:t>
            </a:r>
            <a:r>
              <a:rPr lang="cs-CZ" sz="1200" dirty="0" err="1">
                <a:latin typeface="Calibri" pitchFamily="34" charset="0"/>
              </a:rPr>
              <a:t>quarter</a:t>
            </a:r>
            <a:r>
              <a:rPr lang="cs-CZ" sz="1200" dirty="0">
                <a:latin typeface="Calibri" pitchFamily="34" charset="0"/>
              </a:rPr>
              <a:t>).JPG.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2012 [cit. 2013-08-02]. Dostupné z: http://commons.wikimedia.org/wiki/File:Dacia_Logan_II_(front_quarter).JPG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Bradet.peste</a:t>
            </a:r>
            <a:r>
              <a:rPr lang="cs-CZ" sz="1200" dirty="0">
                <a:latin typeface="Calibri" pitchFamily="34" charset="0"/>
              </a:rPr>
              <a:t> sat.jpg.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22 </a:t>
            </a:r>
            <a:r>
              <a:rPr lang="cs-CZ" sz="1200" dirty="0" err="1" smtClean="0">
                <a:latin typeface="Calibri" pitchFamily="34" charset="0"/>
              </a:rPr>
              <a:t>October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2008 [cit. 2013-08-02]. Dostupné z: http://commons.wikimedia.org/wiki/File:Bradet.peste_sat.jpg 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Bulgaria.svg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18. 2. 2013 </a:t>
            </a:r>
            <a:r>
              <a:rPr lang="cs-CZ" sz="1200" dirty="0">
                <a:latin typeface="Calibri" pitchFamily="34" charset="0"/>
              </a:rPr>
              <a:t>[</a:t>
            </a:r>
            <a:r>
              <a:rPr lang="cs-CZ" sz="1200" dirty="0" smtClean="0">
                <a:latin typeface="Calibri" pitchFamily="34" charset="0"/>
              </a:rPr>
              <a:t>cit. 2013-08-02</a:t>
            </a:r>
            <a:r>
              <a:rPr lang="cs-CZ" sz="1200" dirty="0">
                <a:latin typeface="Calibri" pitchFamily="34" charset="0"/>
              </a:rPr>
              <a:t>]. Dostupné z: http://cs.wikipedia.org/wiki/Soubor:Flag_of_Bulgaria.svg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Downtown</a:t>
            </a:r>
            <a:r>
              <a:rPr lang="cs-CZ" sz="1200" dirty="0">
                <a:latin typeface="Calibri" pitchFamily="34" charset="0"/>
              </a:rPr>
              <a:t> Sofia Boby Dimitrov 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26 August </a:t>
            </a:r>
            <a:r>
              <a:rPr lang="cs-CZ" sz="1200" dirty="0">
                <a:latin typeface="Calibri" pitchFamily="34" charset="0"/>
              </a:rPr>
              <a:t>2009 [cit. 2013-08-02]. Dostupné z: http://commons.wikimedia.org/wiki/File:Downtown_Sofia_Boby_Dimitrov_1.jpg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Maliovitca</a:t>
            </a:r>
            <a:r>
              <a:rPr lang="cs-CZ" sz="1200" dirty="0">
                <a:latin typeface="Calibri" pitchFamily="34" charset="0"/>
              </a:rPr>
              <a:t> 05.jpg.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03.05.2008 [cit. 2013-08-02]. Dostupné z: http://commons.wikimedia.org/wiki/File:Maliovitca_05.jpg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Brassica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oleracea</a:t>
            </a:r>
            <a:r>
              <a:rPr lang="cs-CZ" sz="1200" dirty="0">
                <a:latin typeface="Calibri" pitchFamily="34" charset="0"/>
              </a:rPr>
              <a:t> E1.jpg.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9 Augustus </a:t>
            </a:r>
            <a:r>
              <a:rPr lang="cs-CZ" sz="1200" dirty="0">
                <a:latin typeface="Calibri" pitchFamily="34" charset="0"/>
              </a:rPr>
              <a:t>2010 [cit. 2013-08-02]. Dostupné z: http://commons.wikimedia.org/wiki/File:Brassica_oleracea_E1.jpg?uselang=af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Bulgarian</a:t>
            </a:r>
            <a:r>
              <a:rPr lang="cs-CZ" sz="1200" dirty="0">
                <a:latin typeface="Calibri" pitchFamily="34" charset="0"/>
              </a:rPr>
              <a:t> maso products.jpg.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2010 [cit. 2013-08-02]. Dostupné z: http://commons.wikimedia.org/wiki/File:Bulgarian_meat_products.jpg?uselang=af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St. Constantine and Elena Resort.jpg.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21 Julie </a:t>
            </a:r>
            <a:r>
              <a:rPr lang="cs-CZ" sz="1200" dirty="0">
                <a:latin typeface="Calibri" pitchFamily="34" charset="0"/>
              </a:rPr>
              <a:t>2007 [cit. 2013-08-02]. Dostupné z: http://commons.wikimedia.org/wiki/File:St._Constantine_and_Elena_Resort.jpg?uselang=af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Calibri" pitchFamily="34" charset="0"/>
              </a:rPr>
              <a:t>Village of Cherven.jpg.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29 May 2008 [cit. 2013-08-02].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http://commons.wikimedia.org/wiki/File:Village_of_Cherven.jpg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77151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Rumunsko a Bulharko na JV evropského kontinentu.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Materiál </a:t>
            </a:r>
            <a:r>
              <a:rPr lang="cs-CZ" dirty="0">
                <a:solidFill>
                  <a:srgbClr val="171A1B"/>
                </a:solidFill>
              </a:rPr>
              <a:t>představuje </a:t>
            </a:r>
            <a:r>
              <a:rPr lang="cs-CZ" dirty="0" smtClean="0">
                <a:solidFill>
                  <a:srgbClr val="171A1B"/>
                </a:solidFill>
              </a:rPr>
              <a:t>státy Rumunsko a Bulharsko.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a Bulharsko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76076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Balkánský poloostrov</a:t>
            </a:r>
          </a:p>
          <a:p>
            <a:r>
              <a:rPr lang="cs-CZ" dirty="0" smtClean="0">
                <a:latin typeface="Calibri" pitchFamily="34" charset="0"/>
              </a:rPr>
              <a:t>Přístup k Černému moři</a:t>
            </a:r>
          </a:p>
          <a:p>
            <a:r>
              <a:rPr lang="cs-CZ" dirty="0" smtClean="0">
                <a:latin typeface="Calibri" pitchFamily="34" charset="0"/>
              </a:rPr>
              <a:t>Rozvoj turistického ruchu</a:t>
            </a:r>
          </a:p>
          <a:p>
            <a:pPr marL="0" indent="0"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82" y="1898339"/>
            <a:ext cx="3780000" cy="283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566346" y="473333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Burgas při Černém moři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9" y="3286191"/>
            <a:ext cx="3780000" cy="283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71139" y="612119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Karpaty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Rumunsko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Bukurešť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22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238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err="1" smtClean="0">
                <a:latin typeface="Calibri" pitchFamily="34" charset="0"/>
              </a:rPr>
              <a:t>leu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rumunština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Těžba nerostných </a:t>
            </a:r>
            <a:r>
              <a:rPr lang="cs-CZ" sz="2600" dirty="0" smtClean="0">
                <a:latin typeface="Calibri" pitchFamily="34" charset="0"/>
              </a:rPr>
              <a:t>surovin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Ropa, zemní plyn, rudy barevných kovů, soli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Chemický průmysl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76872"/>
            <a:ext cx="4212913" cy="2954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204520" y="523117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Dacia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mtClean="0">
                <a:latin typeface="Calibri" pitchFamily="34" charset="0"/>
              </a:rPr>
              <a:t>Rumunsko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Dobré přírodní podmínky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Zaostalé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Pěstování pšenice, kukuřice, zeleniny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Chov prasat a ovcí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74868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Cestovní ruch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30" y="2780928"/>
            <a:ext cx="4500500" cy="2520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5580112" y="530141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Zemědělská krajina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646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- obyvatelstvo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Soustředění obyvatelstva v Rumunské nížině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Bukurešť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Soustředění průmyslu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Brašov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Konstanca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Přístav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1" y="2128289"/>
            <a:ext cx="4084034" cy="2736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6566056" y="4864592"/>
            <a:ext cx="20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Brašov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60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200" dirty="0" smtClean="0">
                <a:latin typeface="Calibri" pitchFamily="34" charset="0"/>
              </a:rPr>
              <a:t>Bulharsko – základní charakteristika</a:t>
            </a:r>
            <a:endParaRPr lang="cs-CZ" sz="4200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Bulharská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Sofie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7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111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lev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bulharština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4" y="2219343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62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Málo nerostných surovin</a:t>
            </a: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Potravinářský </a:t>
            </a:r>
            <a:r>
              <a:rPr lang="cs-CZ" sz="2600" dirty="0" smtClean="0">
                <a:latin typeface="Calibri" pitchFamily="34" charset="0"/>
              </a:rPr>
              <a:t>průmysl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Pěstování ovoce, zeleniny, tabáku a květin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671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827584" y="4775073"/>
            <a:ext cx="3384376" cy="95410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latin typeface="Calibri" pitchFamily="34" charset="0"/>
              </a:rPr>
              <a:t>Z čeho se vyrábí růžový olej?</a:t>
            </a:r>
            <a:endParaRPr lang="cs-CZ" sz="2800" i="1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82" y="1700808"/>
            <a:ext cx="3022911" cy="2267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3" y="4149080"/>
            <a:ext cx="4085359" cy="22060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045133" y="635517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Masné výrobky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56223" y="3501008"/>
            <a:ext cx="107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Zelí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13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354</Words>
  <Application>Microsoft Office PowerPoint</Application>
  <PresentationFormat>Předvádění na obrazovce (4:3)</PresentationFormat>
  <Paragraphs>95</Paragraphs>
  <Slides>13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1_Výchozí návrh</vt:lpstr>
      <vt:lpstr>Rumunsko a Bulharsko   Z_132_Evropa_Rumunsko a Bulharsko</vt:lpstr>
      <vt:lpstr>Anotace:</vt:lpstr>
      <vt:lpstr>Rumunsko a Bulharsko</vt:lpstr>
      <vt:lpstr>Rumunsko – základní charakteristika</vt:lpstr>
      <vt:lpstr>Rumunsko – hospodářství</vt:lpstr>
      <vt:lpstr>Rumunsko – hospodářství</vt:lpstr>
      <vt:lpstr>Rumunsko - obyvatelstvo </vt:lpstr>
      <vt:lpstr>Bulharsko – základní charakteristika</vt:lpstr>
      <vt:lpstr>Bulharsko – hospodářství</vt:lpstr>
      <vt:lpstr>Bulharsko – cestovní ruch</vt:lpstr>
      <vt:lpstr>Bulharsko – obyvatelstvo a sídla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601</cp:revision>
  <dcterms:created xsi:type="dcterms:W3CDTF">2012-12-26T11:03:03Z</dcterms:created>
  <dcterms:modified xsi:type="dcterms:W3CDTF">2013-08-02T16:05:55Z</dcterms:modified>
</cp:coreProperties>
</file>