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73" r:id="rId4"/>
    <p:sldId id="274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72" r:id="rId13"/>
    <p:sldId id="295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244E1-80C0-4DDB-9BB9-E2494F76F880}" type="datetimeFigureOut">
              <a:rPr lang="cs-CZ" smtClean="0"/>
              <a:t>3.8.2013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3CCD2-4BD5-4073-B710-574DECBED3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3144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29111-85A2-4BC3-9D63-8B8B1FE8E2A9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70564"/>
      </p:ext>
    </p:extLst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70EC9-C973-4826-A30F-3C8332FD96C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08920"/>
      </p:ext>
    </p:extLst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F27D3-5FC6-48EE-9FF3-5CEC41ABBF3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97521"/>
      </p:ext>
    </p:extLst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1C2B9-3C14-47A8-BB56-C636EE4FA94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82711"/>
      </p:ext>
    </p:extLst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0C91-43D4-4D5F-A425-6CE4D264456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88641"/>
      </p:ext>
    </p:extLst>
  </p:cSld>
  <p:clrMapOvr>
    <a:masterClrMapping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9D871-079D-4C91-BC17-25D060CAB4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92723"/>
      </p:ext>
    </p:extLst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6010E-1DB0-4CFD-B597-A6D41980399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87394"/>
      </p:ext>
    </p:extLst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1EEE2-EB64-4F8B-8CBB-1AA8DFAE250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97082"/>
      </p:ext>
    </p:extLst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A6843-DD38-4099-8EE8-4F706187430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85674"/>
      </p:ext>
    </p:extLst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C09F5-737F-4DFF-BC8D-9D67F95D9A5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96621"/>
      </p:ext>
    </p:extLst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75B34-9C35-4B16-BE34-DEE0944ADA8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76419"/>
      </p:ext>
    </p:extLst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397568-E122-4D58-85C9-67E37CA01CE0}" type="slidenum">
              <a:rPr lang="cs-CZ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hecker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cs-CZ" sz="27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Chorvatsko, Bosna a Hercegovina, Makedonie, Srbsko, Černá Hora, Kosovo, Albánie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1600" dirty="0" smtClean="0"/>
              <a:t> 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1800" dirty="0">
                <a:solidFill>
                  <a:schemeClr val="tx1"/>
                </a:solidFill>
              </a:rPr>
              <a:t>Z_133_Evropa_Chorvatsko, Bosna a Hercegovina, Makedonie, Srbsko, </a:t>
            </a:r>
            <a:r>
              <a:rPr lang="cs-CZ" sz="1800" dirty="0" smtClean="0">
                <a:solidFill>
                  <a:schemeClr val="tx1"/>
                </a:solidFill>
              </a:rPr>
              <a:t>Černá Hora</a:t>
            </a:r>
            <a:r>
              <a:rPr lang="cs-CZ" sz="1800" dirty="0">
                <a:solidFill>
                  <a:schemeClr val="tx1"/>
                </a:solidFill>
              </a:rPr>
              <a:t>, Kosovo, Albánie</a:t>
            </a:r>
            <a:endParaRPr lang="cs-CZ" sz="4800" dirty="0">
              <a:solidFill>
                <a:schemeClr val="tx1"/>
              </a:solidFill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171A1B"/>
                </a:solidFill>
              </a:rPr>
              <a:t>Autor: Mgr. Jana Kalandrová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Škola: Základní škola Fryšták, okres Zlín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</p:spTree>
    <p:extLst>
      <p:ext uri="{BB962C8B-B14F-4D97-AF65-F5344CB8AC3E}">
        <p14:creationId xmlns:p14="http://schemas.microsoft.com/office/powerpoint/2010/main" val="145565707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Kosovo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cs-CZ" sz="2600" dirty="0">
                <a:latin typeface="Calibri" pitchFamily="34" charset="0"/>
              </a:rPr>
              <a:t>Nejnovější </a:t>
            </a:r>
            <a:r>
              <a:rPr lang="cs-CZ" sz="2600" dirty="0" smtClean="0">
                <a:latin typeface="Calibri" pitchFamily="34" charset="0"/>
              </a:rPr>
              <a:t>stát</a:t>
            </a:r>
          </a:p>
          <a:p>
            <a:pPr>
              <a:lnSpc>
                <a:spcPct val="200000"/>
              </a:lnSpc>
            </a:pPr>
            <a:r>
              <a:rPr lang="cs-CZ" sz="2600" dirty="0" smtClean="0">
                <a:latin typeface="Calibri" pitchFamily="34" charset="0"/>
              </a:rPr>
              <a:t>Bývalá srbská provincie</a:t>
            </a:r>
          </a:p>
          <a:p>
            <a:pPr>
              <a:lnSpc>
                <a:spcPct val="200000"/>
              </a:lnSpc>
            </a:pPr>
            <a:r>
              <a:rPr lang="cs-CZ" sz="2600" dirty="0" smtClean="0">
                <a:latin typeface="Calibri" pitchFamily="34" charset="0"/>
              </a:rPr>
              <a:t>Obýváno především Albánci</a:t>
            </a:r>
          </a:p>
          <a:p>
            <a:pPr>
              <a:lnSpc>
                <a:spcPct val="200000"/>
              </a:lnSpc>
            </a:pPr>
            <a:r>
              <a:rPr lang="cs-CZ" sz="2600" dirty="0" smtClean="0">
                <a:latin typeface="Calibri" pitchFamily="34" charset="0"/>
              </a:rPr>
              <a:t>Hl. </a:t>
            </a:r>
            <a:r>
              <a:rPr lang="cs-CZ" sz="2600" dirty="0">
                <a:latin typeface="Calibri" pitchFamily="34" charset="0"/>
              </a:rPr>
              <a:t>město Priština</a:t>
            </a:r>
            <a:endParaRPr lang="cs-CZ" sz="2600" dirty="0" smtClean="0">
              <a:latin typeface="Calibri" pitchFamily="34" charset="0"/>
            </a:endParaRPr>
          </a:p>
          <a:p>
            <a:pPr>
              <a:lnSpc>
                <a:spcPct val="200000"/>
              </a:lnSpc>
            </a:pPr>
            <a:r>
              <a:rPr lang="cs-CZ" sz="2600" dirty="0" smtClean="0">
                <a:latin typeface="Calibri" pitchFamily="34" charset="0"/>
              </a:rPr>
              <a:t>Hospodářství je na nízké úrovni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7" y="5805263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ovéPole 6"/>
          <p:cNvSpPr txBox="1"/>
          <p:nvPr/>
        </p:nvSpPr>
        <p:spPr>
          <a:xfrm>
            <a:off x="5020419" y="5205098"/>
            <a:ext cx="3384376" cy="830997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i="1" dirty="0" smtClean="0">
                <a:latin typeface="Calibri" pitchFamily="34" charset="0"/>
              </a:rPr>
              <a:t>V kterém roce Kosovo vyhlásilo samostatnost? </a:t>
            </a:r>
            <a:endParaRPr lang="cs-CZ" sz="2400" i="1" dirty="0">
              <a:latin typeface="Calibri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818" y="1916832"/>
            <a:ext cx="3883578" cy="25922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6029881" y="4509120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Tržiště s místními produkty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13867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Albánie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</a:pPr>
            <a:r>
              <a:rPr lang="cs-CZ" sz="2600" dirty="0">
                <a:latin typeface="Calibri" pitchFamily="34" charset="0"/>
              </a:rPr>
              <a:t>Není bývalým státem Jugoslávie</a:t>
            </a:r>
          </a:p>
          <a:p>
            <a:pPr>
              <a:lnSpc>
                <a:spcPct val="170000"/>
              </a:lnSpc>
            </a:pPr>
            <a:r>
              <a:rPr lang="cs-CZ" sz="2600" dirty="0">
                <a:latin typeface="Calibri" pitchFamily="34" charset="0"/>
              </a:rPr>
              <a:t>Nejnižší životní úroveň </a:t>
            </a:r>
            <a:r>
              <a:rPr lang="cs-CZ" sz="2600" dirty="0" smtClean="0">
                <a:latin typeface="Calibri" pitchFamily="34" charset="0"/>
              </a:rPr>
              <a:t>v Evropě</a:t>
            </a:r>
            <a:endParaRPr lang="cs-CZ" sz="2600" dirty="0">
              <a:latin typeface="Calibri" pitchFamily="34" charset="0"/>
            </a:endParaRPr>
          </a:p>
          <a:p>
            <a:pPr>
              <a:lnSpc>
                <a:spcPct val="170000"/>
              </a:lnSpc>
            </a:pPr>
            <a:r>
              <a:rPr lang="cs-CZ" sz="2600" dirty="0">
                <a:latin typeface="Calibri" pitchFamily="34" charset="0"/>
              </a:rPr>
              <a:t>Nerostné bohatství</a:t>
            </a:r>
          </a:p>
          <a:p>
            <a:pPr marL="400050" lvl="1" indent="0">
              <a:lnSpc>
                <a:spcPct val="160000"/>
              </a:lnSpc>
              <a:buNone/>
            </a:pPr>
            <a:r>
              <a:rPr lang="cs-CZ" sz="2600" i="1" dirty="0">
                <a:latin typeface="Calibri" pitchFamily="34" charset="0"/>
              </a:rPr>
              <a:t>Chróm, přírodní asfalt</a:t>
            </a:r>
          </a:p>
          <a:p>
            <a:pPr>
              <a:lnSpc>
                <a:spcPct val="170000"/>
              </a:lnSpc>
            </a:pPr>
            <a:r>
              <a:rPr lang="cs-CZ" sz="2600" dirty="0">
                <a:latin typeface="Calibri" pitchFamily="34" charset="0"/>
              </a:rPr>
              <a:t>Hl. město Tirana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805263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1988840"/>
            <a:ext cx="4237887" cy="31042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5868144" y="5099128"/>
            <a:ext cx="2797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Krajina v Albánii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35975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623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200" dirty="0">
                <a:latin typeface="Calibri" pitchFamily="34" charset="0"/>
              </a:rPr>
              <a:t>Evstafiev-sarajevo-building-burns.jpg. In: </a:t>
            </a:r>
            <a:r>
              <a:rPr lang="cs-CZ" sz="1200" i="1" dirty="0">
                <a:latin typeface="Calibri" pitchFamily="34" charset="0"/>
              </a:rPr>
              <a:t>Wikipedia: the free encyclopedia</a:t>
            </a:r>
            <a:r>
              <a:rPr lang="cs-CZ" sz="1200" dirty="0">
                <a:latin typeface="Calibri" pitchFamily="34" charset="0"/>
              </a:rPr>
              <a:t> [online]. San Francisco (CA): Wikimedia Foundation, 2001-, 11. 9. 2010 [cit. 2013-08-02]. Dostupné z: http://cs.wikipedia.org/wiki/Soubor:Evstafiev-sarajevo-building-burns.jpg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>
                <a:latin typeface="Calibri" pitchFamily="34" charset="0"/>
              </a:rPr>
              <a:t>Ethnic Clensing.JPG. In: </a:t>
            </a:r>
            <a:r>
              <a:rPr lang="cs-CZ" sz="1200" i="1" dirty="0">
                <a:latin typeface="Calibri" pitchFamily="34" charset="0"/>
              </a:rPr>
              <a:t>Wikipedia: the free encyclopedia</a:t>
            </a:r>
            <a:r>
              <a:rPr lang="cs-CZ" sz="1200" dirty="0">
                <a:latin typeface="Calibri" pitchFamily="34" charset="0"/>
              </a:rPr>
              <a:t> [online]. San Francisco (CA): Wikimedia Foundation, 2001-, </a:t>
            </a:r>
            <a:r>
              <a:rPr lang="cs-CZ" sz="1200" dirty="0" smtClean="0">
                <a:latin typeface="Calibri" pitchFamily="34" charset="0"/>
              </a:rPr>
              <a:t>17. 5. 2007 </a:t>
            </a:r>
            <a:r>
              <a:rPr lang="cs-CZ" sz="1200" dirty="0">
                <a:latin typeface="Calibri" pitchFamily="34" charset="0"/>
              </a:rPr>
              <a:t>[cit. 2013-08-02]. Dostupné z: http://cs.wikipedia.org/wiki/Soubor:Ethnic_Clensing.JPG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>
                <a:latin typeface="Calibri" pitchFamily="34" charset="0"/>
              </a:rPr>
              <a:t>ORLOVIC. Rovinj 07.JPG. In: </a:t>
            </a:r>
            <a:r>
              <a:rPr lang="cs-CZ" sz="1200" i="1" dirty="0">
                <a:latin typeface="Calibri" pitchFamily="34" charset="0"/>
              </a:rPr>
              <a:t>Wikipedia: the free encyclopedia</a:t>
            </a:r>
            <a:r>
              <a:rPr lang="cs-CZ" sz="1200" dirty="0">
                <a:latin typeface="Calibri" pitchFamily="34" charset="0"/>
              </a:rPr>
              <a:t> [online]. San Francisco (CA): Wikimedia Foundation, 2001-, </a:t>
            </a:r>
            <a:r>
              <a:rPr lang="cs-CZ" sz="1200" dirty="0" smtClean="0">
                <a:latin typeface="Calibri" pitchFamily="34" charset="0"/>
              </a:rPr>
              <a:t>19 August </a:t>
            </a:r>
            <a:r>
              <a:rPr lang="cs-CZ" sz="1200" dirty="0">
                <a:latin typeface="Calibri" pitchFamily="34" charset="0"/>
              </a:rPr>
              <a:t>2007 [cit. 2013-08-02]. Dostupné z: http://commons.wikimedia.org/wiki/File:Rovinj_07.JPG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 smtClean="0">
                <a:latin typeface="Calibri" pitchFamily="34" charset="0"/>
              </a:rPr>
              <a:t>Latin </a:t>
            </a:r>
            <a:r>
              <a:rPr lang="cs-CZ" sz="1200" dirty="0">
                <a:latin typeface="Calibri" pitchFamily="34" charset="0"/>
              </a:rPr>
              <a:t>(Princip) Bridge on Miljacka River2.jpg. In: </a:t>
            </a:r>
            <a:r>
              <a:rPr lang="cs-CZ" sz="1200" i="1" dirty="0">
                <a:latin typeface="Calibri" pitchFamily="34" charset="0"/>
              </a:rPr>
              <a:t>Wikipedia: the free encyclopedia</a:t>
            </a:r>
            <a:r>
              <a:rPr lang="cs-CZ" sz="1200" dirty="0">
                <a:latin typeface="Calibri" pitchFamily="34" charset="0"/>
              </a:rPr>
              <a:t> [online]. San Francisco (CA): Wikimedia Foundation, 2001-, 14 juni 2011 [cit. 2013-08-02]. Dostupné z: http://bs.wikipedia.org/wiki/Datoteka:Latin_(Princip)_Bridge_on_Miljacka_River2.jpg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>
                <a:latin typeface="Calibri" pitchFamily="34" charset="0"/>
              </a:rPr>
              <a:t>Mustafa Paşa Mosque, Skopje.jpg. In: </a:t>
            </a:r>
            <a:r>
              <a:rPr lang="cs-CZ" sz="1200" i="1" dirty="0">
                <a:latin typeface="Calibri" pitchFamily="34" charset="0"/>
              </a:rPr>
              <a:t>Wikipedia: the free encyclopedia</a:t>
            </a:r>
            <a:r>
              <a:rPr lang="cs-CZ" sz="1200" dirty="0">
                <a:latin typeface="Calibri" pitchFamily="34" charset="0"/>
              </a:rPr>
              <a:t> [online]. San Francisco (CA): Wikimedia Foundation, 2001-, 26 October 2012 [cit. 2013-08-05]. Dostupné z: http://</a:t>
            </a:r>
            <a:r>
              <a:rPr lang="cs-CZ" sz="1200" dirty="0" smtClean="0">
                <a:latin typeface="Calibri" pitchFamily="34" charset="0"/>
              </a:rPr>
              <a:t>commons.wikimedia.org/wiki/File:Mustafa_Pa%C5%9Fa_Mosque</a:t>
            </a:r>
            <a:r>
              <a:rPr lang="cs-CZ" sz="1200" dirty="0">
                <a:latin typeface="Calibri" pitchFamily="34" charset="0"/>
              </a:rPr>
              <a:t>,_Skopje.jpg </a:t>
            </a:r>
            <a:endParaRPr lang="cs-CZ" sz="1200" dirty="0" smtClean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6781565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623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1200" dirty="0">
                <a:latin typeface="Calibri" pitchFamily="34" charset="0"/>
              </a:rPr>
              <a:t>AGOV, Plamen • studiolemontree.com. </a:t>
            </a:r>
            <a:r>
              <a:rPr lang="cs-CZ" sz="1200" dirty="0" err="1">
                <a:latin typeface="Calibri" pitchFamily="34" charset="0"/>
              </a:rPr>
              <a:t>Knjaz</a:t>
            </a:r>
            <a:r>
              <a:rPr lang="cs-CZ" sz="1200" dirty="0">
                <a:latin typeface="Calibri" pitchFamily="34" charset="0"/>
              </a:rPr>
              <a:t> Miloš Street, </a:t>
            </a:r>
            <a:r>
              <a:rPr lang="cs-CZ" sz="1200" dirty="0" err="1">
                <a:latin typeface="Calibri" pitchFamily="34" charset="0"/>
              </a:rPr>
              <a:t>Pirot</a:t>
            </a:r>
            <a:r>
              <a:rPr lang="cs-CZ" sz="1200" dirty="0">
                <a:latin typeface="Calibri" pitchFamily="34" charset="0"/>
              </a:rPr>
              <a:t>, Serbia.jpg. In: </a:t>
            </a:r>
            <a:r>
              <a:rPr lang="cs-CZ" sz="1200" i="1" dirty="0">
                <a:latin typeface="Calibri" pitchFamily="34" charset="0"/>
              </a:rPr>
              <a:t>Wikipedia: the free encyclopedia</a:t>
            </a:r>
            <a:r>
              <a:rPr lang="cs-CZ" sz="1200" dirty="0">
                <a:latin typeface="Calibri" pitchFamily="34" charset="0"/>
              </a:rPr>
              <a:t> [online]. San Francisco (CA): Wikimedia Foundation, 2001-, 06.11.2011 [cit. 2013-08-05]. Dostupné z: http://commons.wikimedia.org/wiki/File:Knjaz_Milo%C5%A1_Street,_Pirot,_Serbia.jpg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 smtClean="0">
                <a:latin typeface="Calibri" pitchFamily="34" charset="0"/>
              </a:rPr>
              <a:t>Sveti </a:t>
            </a:r>
            <a:r>
              <a:rPr lang="cs-CZ" sz="1200" dirty="0">
                <a:latin typeface="Calibri" pitchFamily="34" charset="0"/>
              </a:rPr>
              <a:t>Stefan Island, Montenegro.jpg. In: </a:t>
            </a:r>
            <a:r>
              <a:rPr lang="cs-CZ" sz="1200" i="1" dirty="0">
                <a:latin typeface="Calibri" pitchFamily="34" charset="0"/>
              </a:rPr>
              <a:t>Wikipedia: the free encyclopedia</a:t>
            </a:r>
            <a:r>
              <a:rPr lang="cs-CZ" sz="1200" dirty="0">
                <a:latin typeface="Calibri" pitchFamily="34" charset="0"/>
              </a:rPr>
              <a:t> [online]. San Francisco (CA): Wikimedia Foundation, 2001-, 16 May 2011 [cit. 2013-08-05]. Dostupné z: http://commons.wikimedia.org/wiki/File:Sveti_Stefan_Island,_Montenegro.jpg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 err="1">
                <a:latin typeface="Calibri" pitchFamily="34" charset="0"/>
              </a:rPr>
              <a:t>Pristina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Bazaar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February</a:t>
            </a:r>
            <a:r>
              <a:rPr lang="cs-CZ" sz="1200" dirty="0">
                <a:latin typeface="Calibri" pitchFamily="34" charset="0"/>
              </a:rPr>
              <a:t> 2013 03.jpg. In: </a:t>
            </a:r>
            <a:r>
              <a:rPr lang="cs-CZ" sz="1200" i="1" dirty="0">
                <a:latin typeface="Calibri" pitchFamily="34" charset="0"/>
              </a:rPr>
              <a:t>Wikipedia: the free encyclopedia</a:t>
            </a:r>
            <a:r>
              <a:rPr lang="cs-CZ" sz="1200" dirty="0">
                <a:latin typeface="Calibri" pitchFamily="34" charset="0"/>
              </a:rPr>
              <a:t> [online]. San Francisco (CA): Wikimedia Foundation, 2001-, 21 </a:t>
            </a:r>
            <a:r>
              <a:rPr lang="cs-CZ" sz="1200" dirty="0" err="1">
                <a:latin typeface="Calibri" pitchFamily="34" charset="0"/>
              </a:rPr>
              <a:t>March</a:t>
            </a:r>
            <a:r>
              <a:rPr lang="cs-CZ" sz="1200" dirty="0">
                <a:latin typeface="Calibri" pitchFamily="34" charset="0"/>
              </a:rPr>
              <a:t> 2013 [cit. 2013-08-05]. Dostupné z: http://</a:t>
            </a:r>
            <a:r>
              <a:rPr lang="cs-CZ" sz="1200" dirty="0" smtClean="0">
                <a:latin typeface="Calibri" pitchFamily="34" charset="0"/>
              </a:rPr>
              <a:t>commons.wikimedia.org/wiki/File:Pristina_Bazaar_February_2013_03.jpg</a:t>
            </a:r>
          </a:p>
          <a:p>
            <a:pPr>
              <a:lnSpc>
                <a:spcPct val="150000"/>
              </a:lnSpc>
            </a:pPr>
            <a:r>
              <a:rPr lang="cs-CZ" sz="1200" dirty="0">
                <a:latin typeface="Calibri" pitchFamily="34" charset="0"/>
              </a:rPr>
              <a:t>Lin, Albania.JPG. In: </a:t>
            </a:r>
            <a:r>
              <a:rPr lang="cs-CZ" sz="1200" i="1" dirty="0">
                <a:latin typeface="Calibri" pitchFamily="34" charset="0"/>
              </a:rPr>
              <a:t>Wikipedia: the free encyclopedia</a:t>
            </a:r>
            <a:r>
              <a:rPr lang="cs-CZ" sz="1200" dirty="0">
                <a:latin typeface="Calibri" pitchFamily="34" charset="0"/>
              </a:rPr>
              <a:t> [online]. San Francisco (CA): Wikimedia Foundation, 2001-, 8. 10. 2012 [cit. 2013-08-05]. Dostupné z: http://commons.wikimedia.org/wiki/File:Lin,_Albania.JPG?uselang=eo</a:t>
            </a:r>
            <a:endParaRPr lang="cs-CZ" sz="1200" dirty="0" smtClean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3179672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Digitální učební materiál je určen </a:t>
            </a:r>
            <a:r>
              <a:rPr lang="cs-CZ" dirty="0" smtClean="0">
                <a:solidFill>
                  <a:srgbClr val="171A1B"/>
                </a:solidFill>
              </a:rPr>
              <a:t>k </a:t>
            </a:r>
            <a:r>
              <a:rPr lang="cs-CZ" dirty="0">
                <a:solidFill>
                  <a:srgbClr val="171A1B"/>
                </a:solidFill>
              </a:rPr>
              <a:t>seznámení žáků </a:t>
            </a:r>
            <a:r>
              <a:rPr lang="cs-CZ" dirty="0" smtClean="0">
                <a:solidFill>
                  <a:srgbClr val="171A1B"/>
                </a:solidFill>
              </a:rPr>
              <a:t>se státy bývalé Jugoslávie a Albánií.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</a:t>
            </a:r>
            <a:r>
              <a:rPr lang="cs-CZ" dirty="0" smtClean="0">
                <a:solidFill>
                  <a:srgbClr val="171A1B"/>
                </a:solidFill>
              </a:rPr>
              <a:t>Materiál </a:t>
            </a:r>
            <a:r>
              <a:rPr lang="cs-CZ" dirty="0">
                <a:solidFill>
                  <a:srgbClr val="171A1B"/>
                </a:solidFill>
              </a:rPr>
              <a:t>představuje </a:t>
            </a:r>
            <a:r>
              <a:rPr lang="cs-CZ" dirty="0" smtClean="0">
                <a:solidFill>
                  <a:srgbClr val="171A1B"/>
                </a:solidFill>
              </a:rPr>
              <a:t>státy </a:t>
            </a:r>
            <a:r>
              <a:rPr lang="cs-CZ" dirty="0"/>
              <a:t>Chorvatsko, Bosna a Hercegovina, Makedonie, Srbsko, Černá Hora, </a:t>
            </a:r>
            <a:r>
              <a:rPr lang="cs-CZ" dirty="0" smtClean="0"/>
              <a:t>Kosovo a </a:t>
            </a:r>
            <a:r>
              <a:rPr lang="cs-CZ" dirty="0"/>
              <a:t>Albánie</a:t>
            </a:r>
            <a:r>
              <a:rPr lang="cs-CZ" dirty="0" smtClean="0">
                <a:solidFill>
                  <a:srgbClr val="171A1B"/>
                </a:solidFill>
              </a:rPr>
              <a:t>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Je určen pro předmět zeměpis, 7. </a:t>
            </a:r>
            <a:r>
              <a:rPr lang="cs-CZ" dirty="0" smtClean="0">
                <a:solidFill>
                  <a:srgbClr val="171A1B"/>
                </a:solidFill>
              </a:rPr>
              <a:t>ročník.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Tento materiál vznikl jako doplňující materiál k učebnici: </a:t>
            </a:r>
            <a:r>
              <a:rPr lang="cs-CZ" dirty="0" smtClean="0">
                <a:solidFill>
                  <a:srgbClr val="171A1B"/>
                </a:solidFill>
              </a:rPr>
              <a:t>Demek, J., Mališ</a:t>
            </a:r>
            <a:r>
              <a:rPr lang="cs-CZ" dirty="0">
                <a:solidFill>
                  <a:srgbClr val="171A1B"/>
                </a:solidFill>
              </a:rPr>
              <a:t>, I., </a:t>
            </a:r>
            <a:r>
              <a:rPr lang="cs-CZ" i="1" dirty="0">
                <a:solidFill>
                  <a:srgbClr val="171A1B"/>
                </a:solidFill>
              </a:rPr>
              <a:t>Zeměpis 7 pro základní školu – Zeměpis světadílů. </a:t>
            </a:r>
            <a:r>
              <a:rPr lang="nn-NO" dirty="0" smtClean="0">
                <a:solidFill>
                  <a:srgbClr val="171A1B"/>
                </a:solidFill>
              </a:rPr>
              <a:t>1.</a:t>
            </a:r>
            <a:r>
              <a:rPr lang="cs-CZ" dirty="0" smtClean="0">
                <a:solidFill>
                  <a:srgbClr val="171A1B"/>
                </a:solidFill>
              </a:rPr>
              <a:t> </a:t>
            </a:r>
            <a:r>
              <a:rPr lang="nn-NO" dirty="0" smtClean="0">
                <a:solidFill>
                  <a:srgbClr val="171A1B"/>
                </a:solidFill>
              </a:rPr>
              <a:t>vyd</a:t>
            </a:r>
            <a:r>
              <a:rPr lang="nn-NO" dirty="0">
                <a:solidFill>
                  <a:srgbClr val="171A1B"/>
                </a:solidFill>
              </a:rPr>
              <a:t>. Praha: SPN, 2008</a:t>
            </a:r>
            <a:r>
              <a:rPr lang="cs-CZ" dirty="0">
                <a:solidFill>
                  <a:srgbClr val="171A1B"/>
                </a:solidFill>
              </a:rPr>
              <a:t>, ISBN </a:t>
            </a:r>
            <a:r>
              <a:rPr lang="cs-CZ" dirty="0" smtClean="0">
                <a:solidFill>
                  <a:srgbClr val="171A1B"/>
                </a:solidFill>
              </a:rPr>
              <a:t>978-80-7235-383-5</a:t>
            </a:r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0895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Jugoslávie 1918 - 2003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2247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Chorvatsko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Bosna a Hercegovina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Srbsko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Černá Hora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Makedonie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Kosovo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2246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Vznik 1918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1991 </a:t>
            </a:r>
            <a:r>
              <a:rPr lang="cs-CZ" dirty="0" smtClean="0">
                <a:latin typeface="Calibri" pitchFamily="34" charset="0"/>
              </a:rPr>
              <a:t>osamostatnění Slovinska </a:t>
            </a:r>
            <a:r>
              <a:rPr lang="cs-CZ" dirty="0">
                <a:latin typeface="Calibri" pitchFamily="34" charset="0"/>
              </a:rPr>
              <a:t>a </a:t>
            </a:r>
            <a:r>
              <a:rPr lang="cs-CZ" dirty="0" smtClean="0">
                <a:latin typeface="Calibri" pitchFamily="34" charset="0"/>
              </a:rPr>
              <a:t>Chorvatska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Národnostní konflikty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1991-1995 </a:t>
            </a:r>
            <a:r>
              <a:rPr lang="cs-CZ" dirty="0">
                <a:latin typeface="Calibri" pitchFamily="34" charset="0"/>
              </a:rPr>
              <a:t>občanská válka </a:t>
            </a:r>
            <a:r>
              <a:rPr lang="cs-CZ" dirty="0" smtClean="0">
                <a:latin typeface="Calibri" pitchFamily="34" charset="0"/>
              </a:rPr>
              <a:t>v Bosně a Hercegovině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2267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3176335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Jugoslávie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3448352" cy="4525963"/>
          </a:xfrm>
          <a:ln w="12700">
            <a:solidFill>
              <a:schemeClr val="tx1"/>
            </a:solidFill>
          </a:ln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ovéPole 6"/>
          <p:cNvSpPr txBox="1"/>
          <p:nvPr/>
        </p:nvSpPr>
        <p:spPr>
          <a:xfrm>
            <a:off x="683568" y="6194952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Calibri" pitchFamily="34" charset="0"/>
              </a:rPr>
              <a:t>Sarajevo 1992</a:t>
            </a:r>
            <a:endParaRPr lang="cs-CZ" sz="1400" dirty="0">
              <a:latin typeface="Calibri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0808"/>
            <a:ext cx="3960440" cy="29703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5522315" y="4671138"/>
            <a:ext cx="3154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Zničený dům v Bosně a Hercegovině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99516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Chorvatsko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Zajímavý tvar státního území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Cestovní ruch při pobřeží Jaderského moře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Hl. město Záhřeb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Rijeka, Split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 smtClean="0">
                <a:latin typeface="Calibri" pitchFamily="34" charset="0"/>
              </a:rPr>
              <a:t>Přístavy</a:t>
            </a:r>
            <a:endParaRPr lang="cs-CZ" i="1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7" y="5805263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ovéPole 6"/>
          <p:cNvSpPr txBox="1"/>
          <p:nvPr/>
        </p:nvSpPr>
        <p:spPr>
          <a:xfrm>
            <a:off x="4860032" y="5205098"/>
            <a:ext cx="3384376" cy="1200329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i="1" dirty="0" smtClean="0">
                <a:latin typeface="Calibri" pitchFamily="34" charset="0"/>
              </a:rPr>
              <a:t>Vyhledej názvy ostrovů v Jaderském moři, které náleží Chorvatsku.</a:t>
            </a:r>
            <a:endParaRPr lang="cs-CZ" sz="2400" i="1" dirty="0">
              <a:latin typeface="Calibri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196" y="1772816"/>
            <a:ext cx="4116047" cy="29944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6876256" y="4767240"/>
            <a:ext cx="1733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Rovinj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61042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Bosna a Hercegovina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cs-CZ" sz="2600" dirty="0">
                <a:latin typeface="Calibri" pitchFamily="34" charset="0"/>
              </a:rPr>
              <a:t>Následky válečných událostí</a:t>
            </a:r>
          </a:p>
          <a:p>
            <a:pPr>
              <a:lnSpc>
                <a:spcPct val="200000"/>
              </a:lnSpc>
            </a:pPr>
            <a:r>
              <a:rPr lang="cs-CZ" sz="2600" dirty="0">
                <a:latin typeface="Calibri" pitchFamily="34" charset="0"/>
              </a:rPr>
              <a:t>Velké nerostné bohatství</a:t>
            </a:r>
          </a:p>
          <a:p>
            <a:pPr>
              <a:lnSpc>
                <a:spcPct val="200000"/>
              </a:lnSpc>
            </a:pPr>
            <a:r>
              <a:rPr lang="cs-CZ" sz="2600" dirty="0">
                <a:latin typeface="Calibri" pitchFamily="34" charset="0"/>
              </a:rPr>
              <a:t>Hutnictví</a:t>
            </a:r>
          </a:p>
          <a:p>
            <a:pPr>
              <a:lnSpc>
                <a:spcPct val="200000"/>
              </a:lnSpc>
            </a:pPr>
            <a:r>
              <a:rPr lang="cs-CZ" sz="2600" dirty="0">
                <a:latin typeface="Calibri" pitchFamily="34" charset="0"/>
              </a:rPr>
              <a:t>Hl. město Sarajevo</a:t>
            </a:r>
          </a:p>
          <a:p>
            <a:pPr>
              <a:lnSpc>
                <a:spcPct val="140000"/>
              </a:lnSpc>
            </a:pPr>
            <a:endParaRPr lang="cs-CZ" i="1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7" y="5805263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56" y="1844824"/>
            <a:ext cx="4014005" cy="26642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ovéPole 10"/>
          <p:cNvSpPr txBox="1"/>
          <p:nvPr/>
        </p:nvSpPr>
        <p:spPr>
          <a:xfrm>
            <a:off x="6396105" y="4514978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Sarajevo</a:t>
            </a:r>
            <a:endParaRPr lang="cs-CZ" sz="1400" dirty="0">
              <a:latin typeface="Calibri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860032" y="5205098"/>
            <a:ext cx="3384376" cy="830997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i="1" dirty="0" smtClean="0">
                <a:latin typeface="Calibri" pitchFamily="34" charset="0"/>
              </a:rPr>
              <a:t>Prohlédni si na internetu vlajky všech sedmi států. </a:t>
            </a:r>
            <a:endParaRPr lang="cs-CZ" sz="24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6899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Makedonie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73" y="1600200"/>
            <a:ext cx="3077654" cy="4525963"/>
          </a:xfrm>
          <a:ln w="12700">
            <a:solidFill>
              <a:schemeClr val="tx1"/>
            </a:solidFill>
          </a:ln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cs-CZ" sz="2600" dirty="0" smtClean="0">
                <a:latin typeface="Calibri" pitchFamily="34" charset="0"/>
              </a:rPr>
              <a:t>Bez přístupu k moři</a:t>
            </a:r>
          </a:p>
          <a:p>
            <a:pPr>
              <a:lnSpc>
                <a:spcPct val="200000"/>
              </a:lnSpc>
            </a:pPr>
            <a:r>
              <a:rPr lang="cs-CZ" sz="2600" dirty="0" smtClean="0">
                <a:latin typeface="Calibri" pitchFamily="34" charset="0"/>
              </a:rPr>
              <a:t>Slabě </a:t>
            </a:r>
            <a:r>
              <a:rPr lang="cs-CZ" sz="2600" dirty="0">
                <a:latin typeface="Calibri" pitchFamily="34" charset="0"/>
              </a:rPr>
              <a:t>rozvinutý stát</a:t>
            </a:r>
          </a:p>
          <a:p>
            <a:pPr>
              <a:lnSpc>
                <a:spcPct val="200000"/>
              </a:lnSpc>
            </a:pPr>
            <a:r>
              <a:rPr lang="cs-CZ" sz="2600" dirty="0">
                <a:latin typeface="Calibri" pitchFamily="34" charset="0"/>
              </a:rPr>
              <a:t>Potravinářský průmysl</a:t>
            </a:r>
          </a:p>
          <a:p>
            <a:pPr>
              <a:lnSpc>
                <a:spcPct val="200000"/>
              </a:lnSpc>
            </a:pPr>
            <a:r>
              <a:rPr lang="cs-CZ" sz="2600" dirty="0">
                <a:latin typeface="Calibri" pitchFamily="34" charset="0"/>
              </a:rPr>
              <a:t>Hl. město Skopje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628" y="5788297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ovéPole 8"/>
          <p:cNvSpPr txBox="1"/>
          <p:nvPr/>
        </p:nvSpPr>
        <p:spPr>
          <a:xfrm>
            <a:off x="899592" y="6155431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Calibri" pitchFamily="34" charset="0"/>
              </a:rPr>
              <a:t>Jedna z mešit ve Skopje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40032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Srbsko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cs-CZ" sz="2600" dirty="0">
                <a:latin typeface="Calibri" pitchFamily="34" charset="0"/>
              </a:rPr>
              <a:t>Vnitrozemský </a:t>
            </a:r>
            <a:r>
              <a:rPr lang="cs-CZ" sz="2600" dirty="0" smtClean="0">
                <a:latin typeface="Calibri" pitchFamily="34" charset="0"/>
              </a:rPr>
              <a:t>stát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Strojírenství a potravinářský průmysl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Hl. město Bělehrad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Novi Sad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Oblast Vojvodiny</a:t>
            </a:r>
          </a:p>
          <a:p>
            <a:pPr marL="0" indent="0">
              <a:lnSpc>
                <a:spcPct val="140000"/>
              </a:lnSpc>
              <a:buNone/>
            </a:pPr>
            <a:endParaRPr lang="cs-CZ" sz="2600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7" y="5805263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88840"/>
            <a:ext cx="3960440" cy="3205815"/>
          </a:xfrm>
          <a:ln w="12700">
            <a:solidFill>
              <a:schemeClr val="tx1"/>
            </a:solidFill>
          </a:ln>
        </p:spPr>
      </p:pic>
      <p:sp>
        <p:nvSpPr>
          <p:cNvPr id="12" name="TextovéPole 11"/>
          <p:cNvSpPr txBox="1"/>
          <p:nvPr/>
        </p:nvSpPr>
        <p:spPr>
          <a:xfrm>
            <a:off x="5811300" y="5240287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Ulice v srbském městě </a:t>
            </a:r>
            <a:r>
              <a:rPr lang="cs-CZ" sz="1400" dirty="0" err="1" smtClean="0">
                <a:latin typeface="Calibri" pitchFamily="34" charset="0"/>
              </a:rPr>
              <a:t>Pirot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86264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Černá Hora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cs-CZ" sz="2600" dirty="0">
                <a:latin typeface="Calibri" pitchFamily="34" charset="0"/>
              </a:rPr>
              <a:t>Hornatá oblast</a:t>
            </a:r>
          </a:p>
          <a:p>
            <a:pPr>
              <a:lnSpc>
                <a:spcPct val="200000"/>
              </a:lnSpc>
            </a:pPr>
            <a:r>
              <a:rPr lang="cs-CZ" sz="2600" dirty="0">
                <a:latin typeface="Calibri" pitchFamily="34" charset="0"/>
              </a:rPr>
              <a:t>Potravinářský průmysl</a:t>
            </a:r>
          </a:p>
          <a:p>
            <a:pPr>
              <a:lnSpc>
                <a:spcPct val="200000"/>
              </a:lnSpc>
            </a:pPr>
            <a:r>
              <a:rPr lang="cs-CZ" sz="2600" dirty="0">
                <a:latin typeface="Calibri" pitchFamily="34" charset="0"/>
              </a:rPr>
              <a:t>Cestovní ruch</a:t>
            </a:r>
          </a:p>
          <a:p>
            <a:pPr>
              <a:lnSpc>
                <a:spcPct val="200000"/>
              </a:lnSpc>
            </a:pPr>
            <a:r>
              <a:rPr lang="cs-CZ" sz="2600" dirty="0">
                <a:latin typeface="Calibri" pitchFamily="34" charset="0"/>
              </a:rPr>
              <a:t>Hl. město Podgorica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7" y="5805263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91" y="1988840"/>
            <a:ext cx="4230979" cy="28083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5814035" y="4797152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Ostrov Sveti Stefan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46340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2398</TotalTime>
  <Words>534</Words>
  <Application>Microsoft Office PowerPoint</Application>
  <PresentationFormat>Předvádění na obrazovce (4:3)</PresentationFormat>
  <Paragraphs>86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1_Výchozí návrh</vt:lpstr>
      <vt:lpstr>Chorvatsko, Bosna a Hercegovina, Makedonie, Srbsko, Černá Hora, Kosovo, Albánie   Z_133_Evropa_Chorvatsko, Bosna a Hercegovina, Makedonie, Srbsko, Černá Hora, Kosovo, Albánie</vt:lpstr>
      <vt:lpstr>Anotace:</vt:lpstr>
      <vt:lpstr>Jugoslávie 1918 - 2003</vt:lpstr>
      <vt:lpstr>Jugoslávie</vt:lpstr>
      <vt:lpstr>Chorvatsko</vt:lpstr>
      <vt:lpstr>Bosna a Hercegovina</vt:lpstr>
      <vt:lpstr>Makedonie</vt:lpstr>
      <vt:lpstr>Srbsko</vt:lpstr>
      <vt:lpstr>Černá Hora</vt:lpstr>
      <vt:lpstr>Kosovo</vt:lpstr>
      <vt:lpstr>Albánie</vt:lpstr>
      <vt:lpstr>Použité zdroje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Itálie, Řecko</dc:title>
  <dc:creator>pc</dc:creator>
  <cp:lastModifiedBy>pc</cp:lastModifiedBy>
  <cp:revision>673</cp:revision>
  <dcterms:created xsi:type="dcterms:W3CDTF">2012-12-26T11:03:03Z</dcterms:created>
  <dcterms:modified xsi:type="dcterms:W3CDTF">2013-08-03T13:21:24Z</dcterms:modified>
</cp:coreProperties>
</file>