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77" r:id="rId9"/>
    <p:sldId id="273" r:id="rId10"/>
    <p:sldId id="279" r:id="rId11"/>
    <p:sldId id="280" r:id="rId12"/>
    <p:sldId id="275" r:id="rId13"/>
    <p:sldId id="270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1933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l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ýchodní Evropa</a:t>
            </a:r>
            <a:b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 smtClean="0">
                <a:solidFill>
                  <a:schemeClr val="tx1"/>
                </a:solidFill>
              </a:rPr>
              <a:t>Z_134_Evropa_Východní </a:t>
            </a:r>
            <a:r>
              <a:rPr lang="cs-CZ" sz="1800" dirty="0">
                <a:solidFill>
                  <a:schemeClr val="tx1"/>
                </a:solidFill>
              </a:rPr>
              <a:t>Evropa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Do kterého moře ústí řeka Dněpr?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Azovské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Kaspické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Baltské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Černé moře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8847587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Který půdní typ převládá na Ukrajině?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Hnědé lesní půdy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Podzoly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Č</a:t>
            </a:r>
            <a:r>
              <a:rPr lang="cs-CZ" dirty="0" smtClean="0">
                <a:latin typeface="Calibri" pitchFamily="34" charset="0"/>
              </a:rPr>
              <a:t>ernozemě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Nivní půdy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71712" y="269388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71712" y="1839620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" action="ppaction://hlinkshowjump?jump=nextslide" highlightClick="1"/>
          </p:cNvPr>
          <p:cNvSpPr/>
          <p:nvPr/>
        </p:nvSpPr>
        <p:spPr bwMode="auto">
          <a:xfrm>
            <a:off x="6785142" y="3495590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85142" y="4347394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8358960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je druhý největší stát v Evropě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Ano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/>
              <a:t>Europe</a:t>
            </a:r>
            <a:r>
              <a:rPr lang="cs-CZ" sz="1200" dirty="0"/>
              <a:t> </a:t>
            </a:r>
            <a:r>
              <a:rPr lang="cs-CZ" sz="1200" dirty="0" err="1"/>
              <a:t>blank</a:t>
            </a:r>
            <a:r>
              <a:rPr lang="cs-CZ" sz="1200" dirty="0"/>
              <a:t> </a:t>
            </a:r>
            <a:r>
              <a:rPr lang="cs-CZ" sz="1200" dirty="0" err="1"/>
              <a:t>laea</a:t>
            </a:r>
            <a:r>
              <a:rPr lang="cs-CZ" sz="1200" dirty="0"/>
              <a:t> </a:t>
            </a:r>
            <a:r>
              <a:rPr lang="cs-CZ" sz="1200" dirty="0" err="1"/>
              <a:t>location</a:t>
            </a:r>
            <a:r>
              <a:rPr lang="cs-CZ" sz="1200" dirty="0"/>
              <a:t> </a:t>
            </a:r>
            <a:r>
              <a:rPr lang="cs-CZ" sz="1200" dirty="0" err="1"/>
              <a:t>map.svg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11 </a:t>
            </a:r>
            <a:r>
              <a:rPr lang="cs-CZ" sz="1200" dirty="0" err="1"/>
              <a:t>March</a:t>
            </a:r>
            <a:r>
              <a:rPr lang="cs-CZ" sz="1200" dirty="0"/>
              <a:t> 2010 [cit. </a:t>
            </a:r>
            <a:r>
              <a:rPr lang="cs-CZ" sz="1200" dirty="0" smtClean="0"/>
              <a:t>2013-08-06]. </a:t>
            </a:r>
            <a:r>
              <a:rPr lang="cs-CZ" sz="1200" dirty="0"/>
              <a:t>Dostupné z: http://commons.wikimedia.org/wiki/File:Europe_blank_laea_location_map.svg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 err="1"/>
              <a:t>Europe</a:t>
            </a:r>
            <a:r>
              <a:rPr lang="cs-CZ" sz="1200" dirty="0"/>
              <a:t> </a:t>
            </a:r>
            <a:r>
              <a:rPr lang="cs-CZ" sz="1200" dirty="0" err="1"/>
              <a:t>laea</a:t>
            </a:r>
            <a:r>
              <a:rPr lang="cs-CZ" sz="1200" dirty="0"/>
              <a:t> </a:t>
            </a:r>
            <a:r>
              <a:rPr lang="cs-CZ" sz="1200" dirty="0" err="1"/>
              <a:t>location</a:t>
            </a:r>
            <a:r>
              <a:rPr lang="cs-CZ" sz="1200" dirty="0"/>
              <a:t> </a:t>
            </a:r>
            <a:r>
              <a:rPr lang="cs-CZ" sz="1200" dirty="0" err="1"/>
              <a:t>map.svg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20. 8. 2012 [cit. </a:t>
            </a:r>
            <a:r>
              <a:rPr lang="cs-CZ" sz="1200" dirty="0" smtClean="0"/>
              <a:t>2013-08-06]. </a:t>
            </a:r>
            <a:r>
              <a:rPr lang="cs-CZ" sz="1200" dirty="0"/>
              <a:t>Dostupné z: http://commons.wikimedia.org/wiki/File:Europe_laea_location_map.svg?uselang=cs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 err="1"/>
              <a:t>Donets</a:t>
            </a:r>
            <a:r>
              <a:rPr lang="cs-CZ" sz="1200" dirty="0"/>
              <a:t> </a:t>
            </a:r>
            <a:r>
              <a:rPr lang="cs-CZ" sz="1200" dirty="0" err="1"/>
              <a:t>near</a:t>
            </a:r>
            <a:r>
              <a:rPr lang="cs-CZ" sz="1200" dirty="0"/>
              <a:t> shipilivka4.JPG.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10. 4. 2007 [cit. </a:t>
            </a:r>
            <a:r>
              <a:rPr lang="cs-CZ" sz="1200" dirty="0" smtClean="0"/>
              <a:t>2013-08-06]. </a:t>
            </a:r>
            <a:r>
              <a:rPr lang="cs-CZ" sz="1200" dirty="0"/>
              <a:t>Dostupné z: http://cs.wikipedia.org/wiki/Soubor:Donets_near_shipilivka4.JPG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 err="1"/>
              <a:t>Yalta</a:t>
            </a:r>
            <a:r>
              <a:rPr lang="cs-CZ" sz="1200" dirty="0"/>
              <a:t> bay.jpg.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</a:t>
            </a:r>
            <a:r>
              <a:rPr lang="cs-CZ" sz="1200" dirty="0" smtClean="0"/>
              <a:t>2 June </a:t>
            </a:r>
            <a:r>
              <a:rPr lang="cs-CZ" sz="1200" dirty="0"/>
              <a:t>2010 [cit. </a:t>
            </a:r>
            <a:r>
              <a:rPr lang="cs-CZ" sz="1200" dirty="0" smtClean="0"/>
              <a:t>2013-08-06]. </a:t>
            </a:r>
            <a:r>
              <a:rPr lang="cs-CZ" sz="1200" dirty="0"/>
              <a:t>Dostupné z: http://commons.wikimedia.org/wiki/File:Yalta_bay.jpg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 err="1"/>
              <a:t>Logishin</a:t>
            </a:r>
            <a:r>
              <a:rPr lang="cs-CZ" sz="1200" dirty="0"/>
              <a:t> </a:t>
            </a:r>
            <a:r>
              <a:rPr lang="cs-CZ" sz="1200" dirty="0" err="1"/>
              <a:t>orthodox</a:t>
            </a:r>
            <a:r>
              <a:rPr lang="cs-CZ" sz="1200" dirty="0"/>
              <a:t> church.jpg.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20 </a:t>
            </a:r>
            <a:r>
              <a:rPr lang="cs-CZ" sz="1200" dirty="0" err="1"/>
              <a:t>September</a:t>
            </a:r>
            <a:r>
              <a:rPr lang="cs-CZ" sz="1200" dirty="0"/>
              <a:t> 2009 [cit. </a:t>
            </a:r>
            <a:r>
              <a:rPr lang="cs-CZ" sz="1200" dirty="0" smtClean="0"/>
              <a:t>2013-08-06]. </a:t>
            </a:r>
            <a:r>
              <a:rPr lang="cs-CZ" sz="1200" dirty="0"/>
              <a:t>Dostupné z: http://commons.wikimedia.org/wiki/File:Logishin_orthodox_church.jpg </a:t>
            </a:r>
            <a:endParaRPr lang="cs-CZ" sz="1200" dirty="0" smtClean="0"/>
          </a:p>
          <a:p>
            <a:pPr>
              <a:lnSpc>
                <a:spcPct val="140000"/>
              </a:lnSpc>
            </a:pPr>
            <a:r>
              <a:rPr lang="cs-CZ" sz="1200" dirty="0" err="1"/>
              <a:t>Claas</a:t>
            </a:r>
            <a:r>
              <a:rPr lang="cs-CZ" sz="1200" dirty="0"/>
              <a:t> </a:t>
            </a:r>
            <a:r>
              <a:rPr lang="cs-CZ" sz="1200" dirty="0" err="1"/>
              <a:t>Lexion</a:t>
            </a:r>
            <a:r>
              <a:rPr lang="cs-CZ" sz="1200" dirty="0"/>
              <a:t> 560.jpg.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 July 2007 [cit. </a:t>
            </a:r>
            <a:r>
              <a:rPr lang="cs-CZ" sz="1200" dirty="0" smtClean="0"/>
              <a:t>2013-08-06]. </a:t>
            </a:r>
            <a:r>
              <a:rPr lang="cs-CZ" sz="1200" dirty="0"/>
              <a:t>Dostupné z: http://commons.wikimedia.org/wiki/File:Claas_Lexion_560.jpg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seznámení žáků s východoevropským regionem.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jihovýchod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 J., 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/>
              <a:t>1. vyd.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V</a:t>
            </a:r>
            <a:r>
              <a:rPr lang="cs-CZ" dirty="0" smtClean="0">
                <a:latin typeface="Calibri" pitchFamily="34" charset="0"/>
              </a:rPr>
              <a:t>ýchod Evropy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Zasahuje až k Uralu – k hranici Evropy s Asií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Polovina Evropy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308"/>
          <a:stretch/>
        </p:blipFill>
        <p:spPr>
          <a:xfrm>
            <a:off x="5325549" y="1714933"/>
            <a:ext cx="3338513" cy="4090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02286" y="1628800"/>
            <a:ext cx="403860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cs-CZ" dirty="0" smtClean="0">
                <a:latin typeface="Calibri" pitchFamily="34" charset="0"/>
              </a:rPr>
              <a:t>Evropská </a:t>
            </a:r>
            <a:r>
              <a:rPr lang="cs-CZ" dirty="0">
                <a:latin typeface="Calibri" pitchFamily="34" charset="0"/>
              </a:rPr>
              <a:t>část </a:t>
            </a:r>
            <a:r>
              <a:rPr lang="cs-CZ" dirty="0" smtClean="0">
                <a:latin typeface="Calibri" pitchFamily="34" charset="0"/>
              </a:rPr>
              <a:t>Ruska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>
                <a:latin typeface="Calibri" pitchFamily="34" charset="0"/>
              </a:rPr>
              <a:t>Bělorusko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 smtClean="0">
                <a:latin typeface="Calibri" pitchFamily="34" charset="0"/>
              </a:rPr>
              <a:t>Ukrajina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 smtClean="0">
                <a:latin typeface="Calibri" pitchFamily="34" charset="0"/>
              </a:rPr>
              <a:t>Moldavsko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7" t="6571" r="578" b="28339"/>
          <a:stretch/>
        </p:blipFill>
        <p:spPr>
          <a:xfrm>
            <a:off x="683568" y="1772816"/>
            <a:ext cx="3402303" cy="4001175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34" y="562772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H="1">
            <a:off x="2411760" y="2204864"/>
            <a:ext cx="217307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/>
          <p:cNvCxnSpPr/>
          <p:nvPr/>
        </p:nvCxnSpPr>
        <p:spPr bwMode="auto">
          <a:xfrm flipH="1">
            <a:off x="1331640" y="3212976"/>
            <a:ext cx="3240360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 flipH="1">
            <a:off x="2123728" y="4077072"/>
            <a:ext cx="246110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se šipkou 16"/>
          <p:cNvCxnSpPr/>
          <p:nvPr/>
        </p:nvCxnSpPr>
        <p:spPr bwMode="auto">
          <a:xfrm flipH="1">
            <a:off x="1547664" y="5013176"/>
            <a:ext cx="3024336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Převažují nížiny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Východoevropská nížina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Dněperská nížina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Černomořská nížina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Východní Karpaty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250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10" y="1844824"/>
            <a:ext cx="4134379" cy="3100784"/>
          </a:xfrm>
          <a:ln w="12700"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6501408" y="49411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Krajina na Ukrajině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 a 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Mírné podnebí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Vnitrozemské podnebí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Subtropické podnebí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Černé moře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Dněpr, Dvina, Don, Volha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22" y="1916832"/>
            <a:ext cx="4038600" cy="2675572"/>
          </a:xfr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069360" y="456138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Jalta – letní letovisko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Slovanské národy</a:t>
            </a:r>
          </a:p>
          <a:p>
            <a:pPr marL="342900" lvl="1" indent="-342900">
              <a:lnSpc>
                <a:spcPct val="14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Románský národ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cs-CZ" i="1" dirty="0" smtClean="0">
                <a:latin typeface="Calibri" pitchFamily="34" charset="0"/>
              </a:rPr>
              <a:t>Moldavané</a:t>
            </a:r>
            <a:endParaRPr lang="cs-CZ" i="1" dirty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Nižší životní úroveň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Pravoslavné náboženství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0" y="1988840"/>
            <a:ext cx="4038600" cy="3028950"/>
          </a:xfr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5724128" y="500544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Pravoslavný kostel v Bělorusku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43400" cy="470912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Těžba nerostných surovin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Pěstování obilovin, brambor, ovoce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Chov skotu a prasat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Hutnictví, strojírenství, chemický průmysl</a:t>
            </a:r>
          </a:p>
          <a:p>
            <a:pPr>
              <a:lnSpc>
                <a:spcPct val="140000"/>
              </a:lnSpc>
            </a:pPr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2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ovéPole 5"/>
          <p:cNvSpPr txBox="1"/>
          <p:nvPr/>
        </p:nvSpPr>
        <p:spPr>
          <a:xfrm>
            <a:off x="5724128" y="5003303"/>
            <a:ext cx="300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Zemědělská krajina v Bělorusku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2" y="2000981"/>
            <a:ext cx="4003040" cy="2966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75765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Které pohoří tvoří hranici mezi Evropou a Asií?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Karpaty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Ural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Pyreneje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Dinárské hory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" action="ppaction://hlinkshowjump?jump=nextslide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363</Words>
  <Application>Microsoft Office PowerPoint</Application>
  <PresentationFormat>Předvádění na obrazovce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1_Výchozí návrh</vt:lpstr>
      <vt:lpstr>Východní Evropa    Z_134_Evropa_Východní Evropa</vt:lpstr>
      <vt:lpstr>Anotace:</vt:lpstr>
      <vt:lpstr>Poloha</vt:lpstr>
      <vt:lpstr>Státy</vt:lpstr>
      <vt:lpstr>Povrch</vt:lpstr>
      <vt:lpstr>Podnebí a vodstvo</vt:lpstr>
      <vt:lpstr>Obyvatelstvo</vt:lpstr>
      <vt:lpstr>Hospodářství</vt:lpstr>
      <vt:lpstr>Které pohoří tvoří hranici mezi Evropou a Asií?</vt:lpstr>
      <vt:lpstr>Do kterého moře ústí řeka Dněpr?</vt:lpstr>
      <vt:lpstr>Který půdní typ převládá na Ukrajině?</vt:lpstr>
      <vt:lpstr>Ukrajina je druhý největší stát v Evropě</vt:lpstr>
      <vt:lpstr>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490</cp:revision>
  <dcterms:created xsi:type="dcterms:W3CDTF">2012-12-13T18:20:50Z</dcterms:created>
  <dcterms:modified xsi:type="dcterms:W3CDTF">2013-08-05T15:50:00Z</dcterms:modified>
</cp:coreProperties>
</file>