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3" r:id="rId4"/>
    <p:sldId id="274" r:id="rId5"/>
    <p:sldId id="287" r:id="rId6"/>
    <p:sldId id="288" r:id="rId7"/>
    <p:sldId id="297" r:id="rId8"/>
    <p:sldId id="296" r:id="rId9"/>
    <p:sldId id="290" r:id="rId10"/>
    <p:sldId id="291" r:id="rId11"/>
    <p:sldId id="298" r:id="rId12"/>
    <p:sldId id="299" r:id="rId13"/>
    <p:sldId id="300" r:id="rId14"/>
    <p:sldId id="272" r:id="rId15"/>
    <p:sldId id="29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6.8.2013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3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8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Ukrajina</a:t>
            </a:r>
            <a:r>
              <a:rPr lang="cs-CZ" sz="4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Bělorusko, Moldavsko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Z_135_Evropa_Ukrajina, Bělorusko, Moldavsko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Moldavsko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Úrodné půdy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Pěstování ovoce a vinné révy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Spolupráce s Rumunskem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4" y="1967056"/>
            <a:ext cx="4038600" cy="2095595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467544" y="406265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Kišiněv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43966"/>
            <a:ext cx="2556000" cy="1917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11560" y="559317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Prodej moldavského vína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5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" pitchFamily="34" charset="0"/>
              </a:rPr>
              <a:t>Bělorusko </a:t>
            </a:r>
            <a:r>
              <a:rPr lang="cs-CZ" sz="4000" dirty="0">
                <a:latin typeface="Calibri" pitchFamily="34" charset="0"/>
              </a:rPr>
              <a:t>– základní 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Běloruská republika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Hl</a:t>
            </a:r>
            <a:r>
              <a:rPr lang="cs-CZ" sz="2400" dirty="0">
                <a:latin typeface="Calibri" pitchFamily="34" charset="0"/>
              </a:rPr>
              <a:t>. město </a:t>
            </a:r>
            <a:r>
              <a:rPr lang="cs-CZ" sz="2400" dirty="0" smtClean="0">
                <a:latin typeface="Calibri" pitchFamily="34" charset="0"/>
              </a:rPr>
              <a:t>Minsk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10 </a:t>
            </a:r>
            <a:r>
              <a:rPr lang="cs-CZ" sz="2400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Rozloha </a:t>
            </a:r>
            <a:r>
              <a:rPr lang="cs-CZ" sz="2400" dirty="0" smtClean="0">
                <a:latin typeface="Calibri" pitchFamily="34" charset="0"/>
              </a:rPr>
              <a:t>208 </a:t>
            </a:r>
            <a:r>
              <a:rPr lang="cs-CZ" sz="2400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Měna </a:t>
            </a:r>
            <a:r>
              <a:rPr lang="cs-CZ" sz="2400" dirty="0" smtClean="0">
                <a:latin typeface="Calibri" pitchFamily="34" charset="0"/>
              </a:rPr>
              <a:t>běloruský rubl</a:t>
            </a:r>
            <a:endParaRPr lang="cs-CZ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latin typeface="Calibri" pitchFamily="34" charset="0"/>
              </a:rPr>
              <a:t>Jazyk </a:t>
            </a:r>
            <a:r>
              <a:rPr lang="cs-CZ" sz="2400" dirty="0" smtClean="0">
                <a:latin typeface="Calibri" pitchFamily="34" charset="0"/>
              </a:rPr>
              <a:t>běloruština, ruština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3600000" cy="1800000"/>
          </a:xfrm>
        </p:spPr>
      </p:pic>
    </p:spTree>
    <p:extLst>
      <p:ext uri="{BB962C8B-B14F-4D97-AF65-F5344CB8AC3E}">
        <p14:creationId xmlns:p14="http://schemas.microsoft.com/office/powerpoint/2010/main" val="774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Bělorusko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Rovinatý povrch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Jezera, močály, rašeliniště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Podnebí mírné, vnitrozemské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Řeky Dněpr, Západní Dvina, Bug</a:t>
            </a:r>
          </a:p>
          <a:p>
            <a:pPr>
              <a:lnSpc>
                <a:spcPct val="150000"/>
              </a:lnSpc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1" y="1916832"/>
            <a:ext cx="3598957" cy="2397805"/>
          </a:xfr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83568" y="5338189"/>
            <a:ext cx="3600400" cy="830997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Pro které zvíře je domovem NP </a:t>
            </a:r>
            <a:r>
              <a:rPr lang="cs-CZ" sz="2400" i="1" dirty="0" err="1" smtClean="0">
                <a:latin typeface="Calibri" pitchFamily="34" charset="0"/>
              </a:rPr>
              <a:t>Bělověžský</a:t>
            </a:r>
            <a:r>
              <a:rPr lang="cs-CZ" sz="2400" i="1" dirty="0" smtClean="0">
                <a:latin typeface="Calibri" pitchFamily="34" charset="0"/>
              </a:rPr>
              <a:t> prales?</a:t>
            </a:r>
            <a:endParaRPr lang="cs-CZ" sz="2400" i="1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432951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Krajina v Bělorusku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Bělorusko – hospodářství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118369"/>
            <a:ext cx="4038600" cy="302895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Málo úrodné půdy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Pěstování brambor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smtClean="0">
                <a:latin typeface="Calibri" pitchFamily="34" charset="0"/>
              </a:rPr>
              <a:t>lnu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Chov skotu a drůbeže</a:t>
            </a:r>
          </a:p>
          <a:p>
            <a:pPr>
              <a:lnSpc>
                <a:spcPct val="200000"/>
              </a:lnSpc>
            </a:pPr>
            <a:r>
              <a:rPr lang="cs-CZ" sz="2600" dirty="0" smtClean="0">
                <a:latin typeface="Calibri" pitchFamily="34" charset="0"/>
              </a:rPr>
              <a:t>Spolupráce s Ruskem</a:t>
            </a:r>
            <a:endParaRPr lang="cs-CZ" sz="2600" dirty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92" y="514731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Pole se lnem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Ukraine.svg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6. 4. 2010 </a:t>
            </a:r>
            <a:r>
              <a:rPr lang="cs-CZ" sz="1200" dirty="0">
                <a:latin typeface="Calibri" pitchFamily="34" charset="0"/>
              </a:rPr>
              <a:t>[cit. 2013-08-06]. Dostupné z: http://cs.wikipedia.org/wiki/Soubor:Flag_of_Ukraine.svg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Ukraine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Kyiv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Maidan</a:t>
            </a:r>
            <a:r>
              <a:rPr lang="cs-CZ" sz="1200" dirty="0">
                <a:latin typeface="Calibri" pitchFamily="34" charset="0"/>
              </a:rPr>
              <a:t> Nezalezhnosti.jpeg.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3. 4. 2010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http://commons.wikimedia.org/wiki/File:Ukraine_Kyiv_Maidan_Nezalezhnosti.jpeg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FANUC R2000iB AtWork.jpg.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24. 2. 2010 [cit. 2013-08-06]. Dostupné z: http://commons.wikimedia.org/wiki/File:FANUC_R2000iB_AtWork.jpg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colors.jpg.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2. 2009 [cit. 2013-08-06]. Dostupné z: http://commons.wikimedia.org/wiki/File:Flag_colors.jpg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cs-CZ" sz="1200" dirty="0">
                <a:latin typeface="Calibri" pitchFamily="34" charset="0"/>
              </a:rPr>
              <a:t>Dněpr v Kyjevě.jpg.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11. 11. 2007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http://commons.wikimedia.org/wiki/File:Dn%C4%9Bpr_v_Kyjev%C4%9B.jpg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Moldova.svg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2. 10. 2012 </a:t>
            </a:r>
            <a:r>
              <a:rPr lang="cs-CZ" sz="1200" dirty="0">
                <a:latin typeface="Calibri" pitchFamily="34" charset="0"/>
              </a:rPr>
              <a:t>[cit. 2013-08-06]. Dostupné z: http://commons.wikimedia.org/wiki/File:Flag_of_Moldova.svg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Botanica</a:t>
            </a:r>
            <a:r>
              <a:rPr lang="cs-CZ" sz="1200" dirty="0">
                <a:latin typeface="Calibri" pitchFamily="34" charset="0"/>
              </a:rPr>
              <a:t> Chisinau.jpg.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10. 11</a:t>
            </a:r>
            <a:r>
              <a:rPr lang="cs-CZ" sz="1200" dirty="0">
                <a:latin typeface="Calibri" pitchFamily="34" charset="0"/>
              </a:rPr>
              <a:t>. 2008 [cit. 2013-08-06]. Dostupné z: http://commons.wikimedia.org/wiki/File:Botanica_Chisinau.jpg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PurcariStand.JPG.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3. 6. 2008 [cit. 2013-08-06]. Dostupné z: http://commons.wikimedia.org/wiki/File:PurcariStand.JPG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Belarus.svg</a:t>
            </a:r>
            <a:r>
              <a:rPr lang="cs-CZ" sz="1200" dirty="0">
                <a:latin typeface="Calibri" pitchFamily="34" charset="0"/>
              </a:rPr>
              <a:t>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7. 2012 [cit. 2013-08-06]. Dostupné z: http://</a:t>
            </a:r>
            <a:r>
              <a:rPr lang="cs-CZ" sz="1200" dirty="0" smtClean="0">
                <a:latin typeface="Calibri" pitchFamily="34" charset="0"/>
              </a:rPr>
              <a:t>commons.wikimedia.org/wiki/File:Flag_of_Belarus.svg</a:t>
            </a: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Strusta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Majak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Brasłauski</a:t>
            </a:r>
            <a:r>
              <a:rPr lang="cs-CZ" sz="1200" dirty="0">
                <a:latin typeface="Calibri" pitchFamily="34" charset="0"/>
              </a:rPr>
              <a:t> rajon - 3.jpg.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8. 4. 2011 [cit. 2013-08-06]. Dostupné z: http://commons.wikimedia.org/wiki/File:Strusta_-_Majak_-_Bras%C5%82auski_rajon_-_</a:t>
            </a:r>
            <a:r>
              <a:rPr lang="cs-CZ" sz="1200" dirty="0" smtClean="0">
                <a:latin typeface="Calibri" pitchFamily="34" charset="0"/>
              </a:rPr>
              <a:t>3.jpg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PATERSON, Ian. </a:t>
            </a:r>
            <a:r>
              <a:rPr lang="cs-CZ" sz="1200" dirty="0" err="1">
                <a:latin typeface="Calibri" pitchFamily="34" charset="0"/>
              </a:rPr>
              <a:t>Flax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Crop</a:t>
            </a:r>
            <a:r>
              <a:rPr lang="cs-CZ" sz="1200" dirty="0">
                <a:latin typeface="Calibri" pitchFamily="34" charset="0"/>
              </a:rPr>
              <a:t> - geograph.org.uk - 492111.jpg. In: &lt;i&gt;</a:t>
            </a:r>
            <a:r>
              <a:rPr lang="cs-CZ" sz="1200" dirty="0" err="1">
                <a:latin typeface="Calibri" pitchFamily="34" charset="0"/>
              </a:rPr>
              <a:t>Wikipedia</a:t>
            </a:r>
            <a:r>
              <a:rPr lang="cs-CZ" sz="1200" dirty="0">
                <a:latin typeface="Calibri" pitchFamily="34" charset="0"/>
              </a:rPr>
              <a:t>: </a:t>
            </a:r>
            <a:r>
              <a:rPr lang="cs-CZ" sz="1200" dirty="0" err="1">
                <a:latin typeface="Calibri" pitchFamily="34" charset="0"/>
              </a:rPr>
              <a:t>the</a:t>
            </a:r>
            <a:r>
              <a:rPr lang="cs-CZ" sz="1200" dirty="0">
                <a:latin typeface="Calibri" pitchFamily="34" charset="0"/>
              </a:rPr>
              <a:t> free </a:t>
            </a:r>
            <a:r>
              <a:rPr lang="cs-CZ" sz="1200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&lt;/i&gt;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5. 2. 2011 [cit. 2013-08-06]. Dostupné z: http://commons.wikimedia.org/wiki/File:Flax_Crop_-_geograph.org.uk_-_</a:t>
            </a:r>
            <a:r>
              <a:rPr lang="cs-CZ" sz="1200" dirty="0" smtClean="0">
                <a:latin typeface="Calibri" pitchFamily="34" charset="0"/>
              </a:rPr>
              <a:t>492111.jpg</a:t>
            </a: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Vsekh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svyatykh</a:t>
            </a:r>
            <a:r>
              <a:rPr lang="cs-CZ" sz="1200" dirty="0">
                <a:latin typeface="Calibri" pitchFamily="34" charset="0"/>
              </a:rPr>
              <a:t> sobor 1998.jpg.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12. 4. 2010 [cit. 2013-08-06]. Dostupné z: http://commons.wikimedia.org/wiki/File:Vsekh_svyatykh_sobor_1998.jpg </a:t>
            </a:r>
            <a:endParaRPr lang="cs-CZ" sz="1200" dirty="0" smtClean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04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na východě evropského kontinentu.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představuje </a:t>
            </a:r>
            <a:r>
              <a:rPr lang="cs-CZ" dirty="0" smtClean="0">
                <a:solidFill>
                  <a:srgbClr val="171A1B"/>
                </a:solidFill>
              </a:rPr>
              <a:t>státy Ukrajina, Bělorusko a Moldavsko.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</a:t>
            </a:r>
            <a:r>
              <a:rPr lang="cs-CZ" dirty="0">
                <a:latin typeface="Calibri" pitchFamily="34" charset="0"/>
              </a:rPr>
              <a:t>, Bělorusko, Moldavsko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Východní Evropa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Ukrajina </a:t>
            </a:r>
            <a:r>
              <a:rPr lang="cs-CZ" dirty="0" smtClean="0">
                <a:latin typeface="Calibri" pitchFamily="34" charset="0"/>
              </a:rPr>
              <a:t>a Bělorusko velké slovanské státy</a:t>
            </a:r>
          </a:p>
          <a:p>
            <a:pPr>
              <a:lnSpc>
                <a:spcPct val="200000"/>
              </a:lnSpc>
            </a:pPr>
            <a:r>
              <a:rPr lang="cs-CZ" dirty="0" smtClean="0">
                <a:latin typeface="Calibri" pitchFamily="34" charset="0"/>
              </a:rPr>
              <a:t>Hospodářské </a:t>
            </a:r>
            <a:r>
              <a:rPr lang="cs-CZ" dirty="0" smtClean="0">
                <a:latin typeface="Calibri" pitchFamily="34" charset="0"/>
              </a:rPr>
              <a:t>problémy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91" y="2005534"/>
            <a:ext cx="3821565" cy="28636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508104" y="486916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Kostel pravoslavné církve v Bělorusku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Ukrajina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Kyjev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46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604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hřivna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ukrajinština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20523"/>
            <a:ext cx="3600000" cy="23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přírodní poměry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Východoevropská nížina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Mírné vnitrozemské podnebí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Středomořské podnebí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Krym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Řeka Dněpr - přehrady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Stepi - černozemě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132856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080542" y="51655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Dněpr v Kyjevě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- zemědělství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Úrodné černozemě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Pěstování pšenice, kukuřice, cukrovky, brambor a řepky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Chov hovězího dobytka a prasat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7" y="5733256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/>
          <p:cNvSpPr txBox="1"/>
          <p:nvPr/>
        </p:nvSpPr>
        <p:spPr>
          <a:xfrm>
            <a:off x="611560" y="472514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Obilné pole na Ukrajině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16" name="Zástupný symbol pro obsah 1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/>
        </p:blipFill>
        <p:spPr>
          <a:xfrm>
            <a:off x="611560" y="1916832"/>
            <a:ext cx="3744415" cy="2808311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těžba a průmysl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černého uhlí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Doněcká </a:t>
            </a:r>
            <a:r>
              <a:rPr lang="cs-CZ" i="1" dirty="0" smtClean="0">
                <a:latin typeface="Calibri" pitchFamily="34" charset="0"/>
              </a:rPr>
              <a:t>pánev (Donbas)</a:t>
            </a:r>
            <a:endParaRPr lang="cs-CZ" i="1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železné rudy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Těžba manganové rudy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8000"/>
            <a:ext cx="4038600" cy="3028950"/>
          </a:xfr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83568" y="5338189"/>
            <a:ext cx="3600400" cy="1200329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i="1" dirty="0" smtClean="0">
                <a:latin typeface="Calibri" pitchFamily="34" charset="0"/>
              </a:rPr>
              <a:t>Vyhledej informace o havárii v jaderné elektrárně v Černobylu.</a:t>
            </a:r>
            <a:endParaRPr lang="cs-CZ" sz="2400" i="1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7265" y="48119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Montážní linka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8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Ukrajina –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Kyjev – hlavní město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Charkov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Dněpropetrovsk, Doněck, Záporoží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Průmyslová centra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Oděsa – přístav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Jalta – rekreace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32" y="2060848"/>
            <a:ext cx="4038600" cy="3028950"/>
          </a:xfrm>
          <a:ln w="12700">
            <a:solidFill>
              <a:schemeClr val="tx1"/>
            </a:solidFill>
          </a:ln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6660232" y="513194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Kyjev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latin typeface="Calibri" pitchFamily="34" charset="0"/>
              </a:rPr>
              <a:t>Moldavsko </a:t>
            </a:r>
            <a:r>
              <a:rPr lang="cs-CZ" sz="4000" dirty="0">
                <a:latin typeface="Calibri" pitchFamily="34" charset="0"/>
              </a:rPr>
              <a:t>– základní 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Moldavská republika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Hl</a:t>
            </a:r>
            <a:r>
              <a:rPr lang="cs-CZ" sz="2600" dirty="0">
                <a:latin typeface="Calibri" pitchFamily="34" charset="0"/>
              </a:rPr>
              <a:t>. město </a:t>
            </a:r>
            <a:r>
              <a:rPr lang="cs-CZ" sz="2600" dirty="0" smtClean="0">
                <a:latin typeface="Calibri" pitchFamily="34" charset="0"/>
              </a:rPr>
              <a:t>Kišiněv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4 </a:t>
            </a:r>
            <a:r>
              <a:rPr lang="cs-CZ" sz="2600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Rozloha </a:t>
            </a:r>
            <a:r>
              <a:rPr lang="cs-CZ" sz="2600" dirty="0" smtClean="0">
                <a:latin typeface="Calibri" pitchFamily="34" charset="0"/>
              </a:rPr>
              <a:t>34 </a:t>
            </a:r>
            <a:r>
              <a:rPr lang="cs-CZ" sz="2600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Měna </a:t>
            </a:r>
            <a:r>
              <a:rPr lang="cs-CZ" sz="2600" dirty="0" smtClean="0">
                <a:latin typeface="Calibri" pitchFamily="34" charset="0"/>
              </a:rPr>
              <a:t>moldavské lei</a:t>
            </a:r>
            <a:endParaRPr lang="cs-CZ" sz="26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Jazyk </a:t>
            </a:r>
            <a:r>
              <a:rPr lang="cs-CZ" sz="2600" dirty="0" smtClean="0">
                <a:latin typeface="Calibri" pitchFamily="34" charset="0"/>
              </a:rPr>
              <a:t>moldavština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600000" cy="1800000"/>
          </a:xfrm>
        </p:spPr>
      </p:pic>
    </p:spTree>
    <p:extLst>
      <p:ext uri="{BB962C8B-B14F-4D97-AF65-F5344CB8AC3E}">
        <p14:creationId xmlns:p14="http://schemas.microsoft.com/office/powerpoint/2010/main" val="14277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621</Words>
  <Application>Microsoft Office PowerPoint</Application>
  <PresentationFormat>Předvádění na obrazovce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1_Výchozí návrh</vt:lpstr>
      <vt:lpstr>Ukrajina, Bělorusko, Moldavsko   Z_135_Evropa_Ukrajina, Bělorusko, Moldavsko</vt:lpstr>
      <vt:lpstr>Anotace:</vt:lpstr>
      <vt:lpstr>Ukrajina, Bělorusko, Moldavsko</vt:lpstr>
      <vt:lpstr>Ukrajina – základní charakteristika</vt:lpstr>
      <vt:lpstr>Ukrajina – přírodní poměry</vt:lpstr>
      <vt:lpstr>Ukrajina - zemědělství</vt:lpstr>
      <vt:lpstr>Ukrajina – těžba a průmysl</vt:lpstr>
      <vt:lpstr>Ukrajina – sídla</vt:lpstr>
      <vt:lpstr>Moldavsko – základní charakteristika</vt:lpstr>
      <vt:lpstr>Moldavsko</vt:lpstr>
      <vt:lpstr>Bělorusko – základní charakteristika</vt:lpstr>
      <vt:lpstr>Bělorusko – přírodní poměry</vt:lpstr>
      <vt:lpstr>Bělorusko – hospodářství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595</cp:revision>
  <dcterms:created xsi:type="dcterms:W3CDTF">2012-12-26T11:03:03Z</dcterms:created>
  <dcterms:modified xsi:type="dcterms:W3CDTF">2013-08-06T19:04:03Z</dcterms:modified>
</cp:coreProperties>
</file>