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sldIdLst>
    <p:sldId id="256" r:id="rId3"/>
    <p:sldId id="259" r:id="rId4"/>
    <p:sldId id="260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3" r:id="rId16"/>
    <p:sldId id="264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963C9-963D-405B-BDAF-2FC0496867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A9BB7-2FBF-451F-BAC8-525B980110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0E63A-9C90-4E3A-B830-B8736EFF4A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4F963C9-963D-405B-BDAF-2FC04968678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9C98F55-A8ED-419C-B8B1-3BFBF27817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937E403B-2F82-4280-A68B-D5CEA8682D4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8F1D-5BC4-4142-B0BB-810350561D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9557C-3826-42C8-985A-736AB62A26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763AAFB-E164-4CAA-BAEC-C59FBF139C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AEA61-37A1-402C-B9F7-3213A3758A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4BB5DF1-B7E2-4C57-A0FF-35B8C76923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98F55-A8ED-419C-B8B1-3BFBF2781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7EB0A85-7F6A-4265-A371-CBEF8B9FA63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9BB7-2FBF-451F-BAC8-525B9801107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0E63A-9C90-4E3A-B830-B8736EFF4A9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E403B-2F82-4280-A68B-D5CEA8682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A8F1D-5BC4-4142-B0BB-810350561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9557C-3826-42C8-985A-736AB62A26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AAFB-E164-4CAA-BAEC-C59FBF139C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AEA61-37A1-402C-B9F7-3213A3758A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B5DF1-B7E2-4C57-A0FF-35B8C76923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B0A85-7F6A-4265-A371-CBEF8B9FA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821074D-6392-433F-B405-716C3BF396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21074D-6392-433F-B405-716C3BF396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2/20/NAFTA_logo.png" TargetMode="External"/><Relationship Id="rId2" Type="http://schemas.openxmlformats.org/officeDocument/2006/relationships/hyperlink" Target="http://upload.wikimedia.org/wikipedia/commons/thumb/6/68/OPEC.svg/800px-OPEC.svg.png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hyperlink" Target="http://upload.wikimedia.org/wikipedia/commons/thumb/8/8b/APECMitgliedsstaaten_map_redraw.png/800px-APECMitgliedsstaaten_map_redraw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24200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HOSPODÁŘSKÉ ORGANIZACE - opakování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600200" y="42672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smtClean="0"/>
              <a:t>Z_142_Hospodářství_Hospod.organizace-opakování</a:t>
            </a:r>
            <a:endParaRPr lang="cs-CZ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Soubor:OPEC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66800"/>
            <a:ext cx="6629400" cy="336442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Jaké organizaci patří tato mapa?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" action="ppaction://hlinkshowjump?jump=nextslide"/>
          </p:cNvPr>
          <p:cNvSpPr/>
          <p:nvPr/>
        </p:nvSpPr>
        <p:spPr>
          <a:xfrm>
            <a:off x="0" y="44958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rId3" action="ppaction://hlinksldjump"/>
          </p:cNvPr>
          <p:cNvSpPr/>
          <p:nvPr/>
        </p:nvSpPr>
        <p:spPr>
          <a:xfrm>
            <a:off x="2819400" y="35052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OECD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5715000" y="44958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NAFTA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Jaké organizaci patří toto logo?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457200" y="42672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OECD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" action="ppaction://hlinkshowjump?jump=nextslide"/>
          </p:cNvPr>
          <p:cNvSpPr/>
          <p:nvPr/>
        </p:nvSpPr>
        <p:spPr>
          <a:xfrm>
            <a:off x="5257800" y="44958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NAFTA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rId2" action="ppaction://hlinksldjump"/>
          </p:cNvPr>
          <p:cNvSpPr/>
          <p:nvPr/>
        </p:nvSpPr>
        <p:spPr>
          <a:xfrm>
            <a:off x="5791200" y="1905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9874" name="Picture 2" descr="Soubor:NAFTA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990600"/>
            <a:ext cx="4191000" cy="3429000"/>
          </a:xfrm>
          <a:prstGeom prst="rect">
            <a:avLst/>
          </a:prstGeom>
          <a:noFill/>
        </p:spPr>
      </p:pic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Patří mezi OECD i Česká republika?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" action="ppaction://hlinkshowjump?jump=nextslide"/>
          </p:cNvPr>
          <p:cNvSpPr/>
          <p:nvPr/>
        </p:nvSpPr>
        <p:spPr>
          <a:xfrm>
            <a:off x="228600" y="3429000"/>
            <a:ext cx="3429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ano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rId2" action="ppaction://hlinksldjump"/>
          </p:cNvPr>
          <p:cNvSpPr/>
          <p:nvPr/>
        </p:nvSpPr>
        <p:spPr>
          <a:xfrm>
            <a:off x="4648200" y="3429000"/>
            <a:ext cx="3429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86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Jaké organizaci může patřit tato vlajka?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457200" y="44958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EU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533400" y="57912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ASEAN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" action="ppaction://hlinkshowjump?jump=nextslide"/>
          </p:cNvPr>
          <p:cNvSpPr/>
          <p:nvPr/>
        </p:nvSpPr>
        <p:spPr>
          <a:xfrm>
            <a:off x="5105400" y="44958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990600"/>
            <a:ext cx="7515225" cy="35147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6172200" cy="2053590"/>
          </a:xfrm>
        </p:spPr>
        <p:txBody>
          <a:bodyPr>
            <a:normAutofit/>
          </a:bodyPr>
          <a:lstStyle/>
          <a:p>
            <a:r>
              <a:rPr lang="cs-CZ" sz="9600" dirty="0" smtClean="0">
                <a:latin typeface="Arabic Typesetting" pitchFamily="66" charset="-78"/>
                <a:cs typeface="Arabic Typesetting" pitchFamily="66" charset="-78"/>
              </a:rPr>
              <a:t>konec</a:t>
            </a:r>
            <a:endParaRPr lang="cs-CZ" sz="9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7346" name="Picture 2" descr="kreslené postavičky,lidé,nálady,oslava,oslavy,osoby,radost,rekreace,sport,šťastný,štěstí,tance,tanec,tanečníci,volný čas,zábav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-1"/>
            <a:ext cx="4953001" cy="4953001"/>
          </a:xfrm>
          <a:prstGeom prst="rect">
            <a:avLst/>
          </a:prstGeom>
          <a:noFill/>
        </p:spPr>
      </p:pic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86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Soubor:</a:t>
            </a:r>
            <a:r>
              <a:rPr lang="cs-CZ" dirty="0" err="1" smtClean="0"/>
              <a:t>OPEC.svg</a:t>
            </a:r>
            <a:r>
              <a:rPr lang="cs-CZ" dirty="0" smtClean="0"/>
              <a:t>. In: 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 [online].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2001-, 24.10.2008 [cit. 2013-03-30]. Dostupné z: </a:t>
            </a:r>
            <a:r>
              <a:rPr lang="cs-CZ" dirty="0" smtClean="0">
                <a:hlinkClick r:id="rId2"/>
              </a:rPr>
              <a:t>http://upload.wikimedia.org/wikipedia/commons/thumb/6/68/OPEC.svg/800px-OPEC.svg.png</a:t>
            </a:r>
            <a:endParaRPr lang="cs-CZ" dirty="0" smtClean="0"/>
          </a:p>
          <a:p>
            <a:r>
              <a:rPr lang="cs-CZ" dirty="0" smtClean="0"/>
              <a:t>Soubor:NAFTA logo.</a:t>
            </a:r>
            <a:r>
              <a:rPr lang="cs-CZ" dirty="0" err="1" smtClean="0"/>
              <a:t>png</a:t>
            </a:r>
            <a:r>
              <a:rPr lang="cs-CZ" dirty="0" smtClean="0"/>
              <a:t>. In: 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 [online].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2001-, 18.7.2008 [cit. 2013-03-30]. Dostupné z: </a:t>
            </a:r>
            <a:r>
              <a:rPr lang="cs-CZ" dirty="0" smtClean="0">
                <a:hlinkClick r:id="rId3"/>
              </a:rPr>
              <a:t>http://upload.wikimedia.org/wikipedia/commons/2/20/NAFTA_logo.png</a:t>
            </a:r>
            <a:endParaRPr lang="cs-CZ" dirty="0" smtClean="0"/>
          </a:p>
          <a:p>
            <a:r>
              <a:rPr lang="cs-CZ" dirty="0" smtClean="0"/>
              <a:t>Soubor:</a:t>
            </a:r>
            <a:r>
              <a:rPr lang="cs-CZ" dirty="0" err="1" smtClean="0"/>
              <a:t>APECMitgliedsstaaten</a:t>
            </a:r>
            <a:r>
              <a:rPr lang="cs-CZ" dirty="0" smtClean="0"/>
              <a:t> map </a:t>
            </a:r>
            <a:r>
              <a:rPr lang="cs-CZ" dirty="0" err="1" smtClean="0"/>
              <a:t>redraw.png</a:t>
            </a:r>
            <a:r>
              <a:rPr lang="cs-CZ" dirty="0" smtClean="0"/>
              <a:t>. In: 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 [online].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2001-, 4.10.2007 [cit. 2013-03-30]. Dostupné z: </a:t>
            </a:r>
            <a:r>
              <a:rPr lang="cs-CZ" dirty="0" smtClean="0">
                <a:hlinkClick r:id="rId4"/>
              </a:rPr>
              <a:t>http://upload.wikimedia.org/wikipedia/commons/thumb/8/8b/APECMitgliedsstaaten_map_redraw.png/800px-APECMitgliedsstaaten_map_redraw.png</a:t>
            </a:r>
            <a:endParaRPr lang="cs-CZ" dirty="0" smtClean="0"/>
          </a:p>
          <a:p>
            <a:r>
              <a:rPr lang="cs-CZ" dirty="0" smtClean="0"/>
              <a:t>http://office.</a:t>
            </a:r>
            <a:r>
              <a:rPr lang="cs-CZ" dirty="0" err="1" smtClean="0"/>
              <a:t>microsoft.com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8700" y="228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opakování učiva o hospodářských organizacích světa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prověřuje získané vědomosti aktivní formou za využití interaktivní tabule, kdy se žáci „</a:t>
            </a:r>
            <a:r>
              <a:rPr lang="cs-CZ" dirty="0" err="1" smtClean="0"/>
              <a:t>proklikávají</a:t>
            </a:r>
            <a:r>
              <a:rPr lang="cs-CZ" dirty="0" smtClean="0"/>
              <a:t>“ správnou odpovědí až k závěru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Jaké organizaci patří tato vlajka?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" action="ppaction://hlinkshowjump?jump=nextslide"/>
          </p:cNvPr>
          <p:cNvSpPr/>
          <p:nvPr/>
        </p:nvSpPr>
        <p:spPr>
          <a:xfrm>
            <a:off x="0" y="27432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EU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1828800" y="4191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OECD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rId2" action="ppaction://hlinksldjump"/>
          </p:cNvPr>
          <p:cNvSpPr/>
          <p:nvPr/>
        </p:nvSpPr>
        <p:spPr>
          <a:xfrm>
            <a:off x="5105400" y="35052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NAFTA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0420" name="Picture 4" descr="Evropská unie,Evropská vlajka,hvězdy,Rada Evropy,symboly,vlajka Evropské unie,vlajka Evropy,Vlajka Rady Evropy,vlajky,znak Evropské unie,znak Rady Evrop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457200"/>
            <a:ext cx="3810000" cy="3810000"/>
          </a:xfrm>
          <a:prstGeom prst="rect">
            <a:avLst/>
          </a:prstGeom>
          <a:noFill/>
        </p:spPr>
      </p:pic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Severoamerická dohoda o volném obchodu se nazývá jako: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457200" y="2667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EU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" action="ppaction://hlinkshowjump?jump=nextslide"/>
          </p:cNvPr>
          <p:cNvSpPr/>
          <p:nvPr/>
        </p:nvSpPr>
        <p:spPr>
          <a:xfrm>
            <a:off x="2743200" y="39624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NAFTA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rId2" action="ppaction://hlinksldjump"/>
          </p:cNvPr>
          <p:cNvSpPr/>
          <p:nvPr/>
        </p:nvSpPr>
        <p:spPr>
          <a:xfrm>
            <a:off x="5105400" y="2667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86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Organizace pro hospodářskou spolupráci a rozvoj nazýváme jako: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457200" y="3429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EU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048000" y="20574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" action="ppaction://hlinkshowjump?jump=nextslide"/>
          </p:cNvPr>
          <p:cNvSpPr/>
          <p:nvPr/>
        </p:nvSpPr>
        <p:spPr>
          <a:xfrm>
            <a:off x="5105400" y="3429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OECD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86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Sdružení národů jihovýchodní Asie nazýváme: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457200" y="2667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" action="ppaction://hlinkshowjump?jump=nextslide"/>
          </p:cNvPr>
          <p:cNvSpPr/>
          <p:nvPr/>
        </p:nvSpPr>
        <p:spPr>
          <a:xfrm>
            <a:off x="2743200" y="39624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ASEAN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rId2" action="ppaction://hlinksldjump"/>
          </p:cNvPr>
          <p:cNvSpPr/>
          <p:nvPr/>
        </p:nvSpPr>
        <p:spPr>
          <a:xfrm>
            <a:off x="5105400" y="2667000"/>
            <a:ext cx="3352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MERCOSUR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86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Kolik má EU členů?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" action="ppaction://hlinkshowjump?jump=nextslide"/>
          </p:cNvPr>
          <p:cNvSpPr/>
          <p:nvPr/>
        </p:nvSpPr>
        <p:spPr>
          <a:xfrm>
            <a:off x="228600" y="32766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27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2819400" y="44196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12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rId2" action="ppaction://hlinksldjump"/>
          </p:cNvPr>
          <p:cNvSpPr/>
          <p:nvPr/>
        </p:nvSpPr>
        <p:spPr>
          <a:xfrm>
            <a:off x="5562600" y="31242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17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0420" name="Picture 4" descr="Evropská unie,Evropská vlajka,hvězdy,Rada Evropy,symboly,vlajka Evropské unie,vlajka Evropy,Vlajka Rady Evropy,vlajky,znak Evropské unie,znak Rady Evrop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809626"/>
            <a:ext cx="3810000" cy="3810000"/>
          </a:xfrm>
          <a:prstGeom prst="rect">
            <a:avLst/>
          </a:prstGeom>
          <a:noFill/>
        </p:spPr>
      </p:pic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Organizaci zemí vyvážejících ropu nazýváme jako: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457200" y="3429000"/>
            <a:ext cx="3352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MERCOSUR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2819400" y="2286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OECD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" action="ppaction://hlinkshowjump?jump=nextslide"/>
          </p:cNvPr>
          <p:cNvSpPr/>
          <p:nvPr/>
        </p:nvSpPr>
        <p:spPr>
          <a:xfrm>
            <a:off x="5105400" y="34290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86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2000" cy="1143000"/>
          </a:xfrm>
        </p:spPr>
        <p:txBody>
          <a:bodyPr>
            <a:noAutofit/>
          </a:bodyPr>
          <a:lstStyle/>
          <a:p>
            <a:r>
              <a:rPr lang="cs-CZ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Sdružení volného obchodu zemí střední a jižní Ameriky nazýváme jako:</a:t>
            </a:r>
            <a:endParaRPr lang="cs-CZ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228600" y="3429000"/>
            <a:ext cx="3429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2971800" y="20574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APEC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aoblený obdélník 5">
            <a:hlinkClick r:id="" action="ppaction://hlinkshowjump?jump=nextslide"/>
          </p:cNvPr>
          <p:cNvSpPr/>
          <p:nvPr/>
        </p:nvSpPr>
        <p:spPr>
          <a:xfrm>
            <a:off x="4648200" y="3429000"/>
            <a:ext cx="3429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MERCOSUE</a:t>
            </a:r>
            <a:endParaRPr lang="cs-CZ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864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3372</TotalTime>
  <Words>217</Words>
  <Application>Microsoft Office PowerPoint</Application>
  <PresentationFormat>Předvádění na obrazovce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Výchozí návrh</vt:lpstr>
      <vt:lpstr>Arkýř</vt:lpstr>
      <vt:lpstr>HOSPODÁŘSKÉ ORGANIZACE - opakování</vt:lpstr>
      <vt:lpstr>Anotace:</vt:lpstr>
      <vt:lpstr>Jaké organizaci patří tato vlajka?</vt:lpstr>
      <vt:lpstr>Severoamerická dohoda o volném obchodu se nazývá jako:</vt:lpstr>
      <vt:lpstr>Organizace pro hospodářskou spolupráci a rozvoj nazýváme jako:</vt:lpstr>
      <vt:lpstr>Sdružení národů jihovýchodní Asie nazýváme:</vt:lpstr>
      <vt:lpstr>Kolik má EU členů?</vt:lpstr>
      <vt:lpstr>Organizaci zemí vyvážejících ropu nazýváme jako:</vt:lpstr>
      <vt:lpstr>Sdružení volného obchodu zemí střední a jižní Ameriky nazýváme jako:</vt:lpstr>
      <vt:lpstr>Jaké organizaci patří tato mapa?</vt:lpstr>
      <vt:lpstr>Jaké organizaci patří toto logo?</vt:lpstr>
      <vt:lpstr>Patří mezi OECD i Česká republika?</vt:lpstr>
      <vt:lpstr>Jaké organizaci může patřit tato vlajka?</vt:lpstr>
      <vt:lpstr>konec</vt:lpstr>
      <vt:lpstr>Zdroje obrázků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56</cp:revision>
  <cp:lastPrinted>1601-01-01T00:00:00Z</cp:lastPrinted>
  <dcterms:created xsi:type="dcterms:W3CDTF">1601-01-01T00:00:00Z</dcterms:created>
  <dcterms:modified xsi:type="dcterms:W3CDTF">2013-05-09T18:58:29Z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