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35" r:id="rId2"/>
  </p:sldMasterIdLst>
  <p:sldIdLst>
    <p:sldId id="256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61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6EA6-5B1F-46D7-8191-24699F324B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97269-DB3A-4452-9892-F5A5BD5616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3B64E-9143-4AEC-840A-558C6F21C2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256EA6-5B1F-46D7-8191-24699F324B6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A7B81B-E266-4873-93D2-7ACD74B3DDF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E0EA3A-C78A-44A9-8E43-5A85F06F232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37962A-875B-4413-B222-DAFA973A3A1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F42CF8-5C66-4178-9025-8FCA95CC8F2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9335B7-BD24-4B9F-A615-67663EA7E8C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36E9EA-772E-477B-BDDF-B2BAB7C0DB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F47D536E-D7BE-4A93-B665-31B3EFA4069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7B81B-E266-4873-93D2-7ACD74B3DD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1C484E-3476-4968-B52E-EDBF2FC60A1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397269-DB3A-4452-9892-F5A5BD56165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B3B64E-9143-4AEC-840A-558C6F21C26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0EA3A-C78A-44A9-8E43-5A85F06F23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7962A-875B-4413-B222-DAFA973A3A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42CF8-5C66-4178-9025-8FCA95CC8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335B7-BD24-4B9F-A615-67663EA7E8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6E9EA-772E-477B-BDDF-B2BAB7C0DB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D536E-D7BE-4A93-B665-31B3EFA406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C484E-3476-4968-B52E-EDBF2FC60A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33E766C-D62C-4729-A57E-3840B2A543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533E766C-D62C-4729-A57E-3840B2A5431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PRŮMYSLOVÉ OBLASTI SVĚTA OPAKOVÁNÍ</a:t>
            </a:r>
          </a:p>
        </p:txBody>
      </p:sp>
      <p:pic>
        <p:nvPicPr>
          <p:cNvPr id="4099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01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92333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dirty="0"/>
              <a:t>Autor: Mgr. </a:t>
            </a:r>
            <a:r>
              <a:rPr lang="cs-CZ" b="1" dirty="0" smtClean="0"/>
              <a:t>Helena Nováková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Slušovice, okres Zlín, příspěvková </a:t>
            </a:r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4102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/>
              <a:t>Registrační číslo projektu: CZ.1.07/1.1.38/02.0025</a:t>
            </a:r>
          </a:p>
          <a:p>
            <a:pPr algn="ctr"/>
            <a:r>
              <a:rPr lang="cs-CZ"/>
              <a:t>Název projektu: Modernizace výuky na ZŠ Slušovice, Fryšták, Kašava a Velehrad</a:t>
            </a:r>
          </a:p>
          <a:p>
            <a:pPr algn="ctr"/>
            <a:r>
              <a:rPr lang="cs-CZ" sz="1200"/>
              <a:t>Tento projekt je spolufinancován z Evropského sociálního fondu a státního rozpočtu České republiky.</a:t>
            </a:r>
          </a:p>
        </p:txBody>
      </p:sp>
      <p:sp>
        <p:nvSpPr>
          <p:cNvPr id="7" name="Obdélník 6"/>
          <p:cNvSpPr/>
          <p:nvPr/>
        </p:nvSpPr>
        <p:spPr>
          <a:xfrm>
            <a:off x="152400" y="4191000"/>
            <a:ext cx="922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smtClean="0"/>
              <a:t>Z_148_Hospodářství_Průmyslové oblasti světa-opakování</a:t>
            </a:r>
            <a:endParaRPr lang="cs-CZ" b="1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09800"/>
          </a:xfrm>
          <a:solidFill>
            <a:schemeClr val="accent3">
              <a:lumMod val="75000"/>
            </a:schemeClr>
          </a:solidFill>
          <a:ln w="76200">
            <a:solidFill>
              <a:schemeClr val="bg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cs-CZ" sz="3900" dirty="0" smtClean="0"/>
              <a:t>Kde podle vás sídlí firma </a:t>
            </a:r>
            <a:r>
              <a:rPr lang="cs-CZ" sz="39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BASF</a:t>
            </a:r>
            <a:r>
              <a:rPr lang="cs-CZ" sz="3900" dirty="0" smtClean="0"/>
              <a:t>(jedna z největších agrochemických firem světa, která vyrábí </a:t>
            </a:r>
            <a:r>
              <a:rPr lang="cs-CZ" sz="3900" dirty="0" err="1" smtClean="0"/>
              <a:t>prům</a:t>
            </a:r>
            <a:r>
              <a:rPr lang="cs-CZ" sz="3900" dirty="0" smtClean="0"/>
              <a:t>. chemikálie, plasty, pesticidy apod</a:t>
            </a:r>
            <a:r>
              <a:rPr lang="cs-CZ" dirty="0" smtClean="0"/>
              <a:t>.)? 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3124200" y="42672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Velká Británie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33400" y="27432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Německo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5334000" y="27432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USA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09800"/>
          </a:xfrm>
          <a:solidFill>
            <a:schemeClr val="accent3">
              <a:lumMod val="75000"/>
            </a:schemeClr>
          </a:solidFill>
          <a:ln w="76200">
            <a:solidFill>
              <a:schemeClr val="bg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cs-CZ" sz="3900" dirty="0" smtClean="0"/>
              <a:t>Kde došlo k nejhorší katastrofě v novodobých dějinách svého druhu – zřícení osmipodlažní textilky, ve které zemřelo více než 500 lidí (24.4.2013)</a:t>
            </a:r>
            <a:r>
              <a:rPr lang="cs-CZ" dirty="0" smtClean="0"/>
              <a:t>? 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3124200" y="42672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Rumunsko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33400" y="27432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Kanada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5334000" y="27432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Bangladéš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09800"/>
          </a:xfrm>
          <a:solidFill>
            <a:schemeClr val="accent3">
              <a:lumMod val="75000"/>
            </a:schemeClr>
          </a:solidFill>
          <a:ln w="76200">
            <a:solidFill>
              <a:schemeClr val="bg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cs-CZ" sz="3900" dirty="0" smtClean="0"/>
              <a:t>TPCA = spolupráce automobilek, které společně vystavěly a provozují automobilovou továrnu u Kolína. Jaké značky aut se zde vyrábí?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3124200" y="42672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Citro</a:t>
            </a:r>
            <a:r>
              <a:rPr lang="en-US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ën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33400" y="27432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Toyota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5334000" y="27432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Peugeot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0" y="2133600"/>
            <a:ext cx="8257736" cy="2301240"/>
          </a:xfrm>
        </p:spPr>
        <p:txBody>
          <a:bodyPr/>
          <a:lstStyle/>
          <a:p>
            <a:pPr algn="ctr"/>
            <a:r>
              <a:rPr lang="en-US" dirty="0" err="1" smtClean="0"/>
              <a:t>bonusov</a:t>
            </a:r>
            <a:r>
              <a:rPr lang="cs-CZ" dirty="0" smtClean="0"/>
              <a:t>Á OTÁZKA NA ZÁVĚR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09800"/>
          </a:xfrm>
          <a:solidFill>
            <a:schemeClr val="accent3">
              <a:lumMod val="75000"/>
            </a:schemeClr>
          </a:solidFill>
          <a:ln w="76200">
            <a:solidFill>
              <a:schemeClr val="bg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cs-CZ" sz="3900" dirty="0" smtClean="0"/>
              <a:t>Na kolikátém místě se nachází Česká republika v porovnání s ostatními státy světa z hlediska spotřeby alkoholických nápojů?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3124200" y="44196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tisíctém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33400" y="27432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druhém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5334000" y="27432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padesátém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6" grpId="0" animBg="1"/>
      <p:bldP spid="7" grpId="0" animBg="1"/>
      <p:bldP spid="7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 :-D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8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5123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147732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/>
              <a:t>Digitální učební materiál je určen pro </a:t>
            </a:r>
            <a:r>
              <a:rPr lang="cs-CZ" dirty="0" smtClean="0"/>
              <a:t>opakování učiva o průmyslových oblastech světa 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Materiál </a:t>
            </a:r>
            <a:r>
              <a:rPr lang="cs-CZ" dirty="0" smtClean="0"/>
              <a:t>prověřuje získané dovednosti a ověřuji si, zda žák dokáže pracovat s atlasem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Je určen pro předmět </a:t>
            </a:r>
            <a:r>
              <a:rPr lang="cs-CZ" dirty="0" smtClean="0"/>
              <a:t>zeměpis a </a:t>
            </a:r>
            <a:r>
              <a:rPr lang="cs-CZ" dirty="0"/>
              <a:t>ročník </a:t>
            </a:r>
            <a:r>
              <a:rPr lang="cs-CZ" dirty="0" smtClean="0"/>
              <a:t>devátý</a:t>
            </a:r>
            <a:endParaRPr lang="cs-CZ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81200"/>
          </a:xfrm>
          <a:solidFill>
            <a:schemeClr val="accent3">
              <a:lumMod val="75000"/>
            </a:schemeClr>
          </a:solidFill>
          <a:ln w="76200">
            <a:solidFill>
              <a:schemeClr val="bg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Z nabízených pojmů škrtněte ty, které nepatří mezi celosvětově nejvýznamnější průmyslové oblasti: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457200" y="23622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SV USA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6324600" y="42672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Japonské ostrovy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943600" y="22860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 Evropa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3276600" y="33528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 Evropa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228600" y="42672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Aljaška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9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  <a:solidFill>
            <a:schemeClr val="accent3">
              <a:lumMod val="75000"/>
            </a:schemeClr>
          </a:solidFill>
          <a:ln w="76200">
            <a:solidFill>
              <a:schemeClr val="bg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Na jakém světadíle je nejrozšířenější textilní průmysl?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457200" y="23622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Asie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943600" y="22860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Austrálie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3505200" y="38100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Severní Amerika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  <a:solidFill>
            <a:schemeClr val="accent3">
              <a:lumMod val="75000"/>
            </a:schemeClr>
          </a:solidFill>
          <a:ln w="76200">
            <a:solidFill>
              <a:schemeClr val="bg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Na jakém světadíle je nejrozšířenější potravinářský průmysl?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3048000" y="43434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Afrika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943600" y="22860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Austrálie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685800" y="23622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Evropa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  <a:solidFill>
            <a:schemeClr val="accent3">
              <a:lumMod val="75000"/>
            </a:schemeClr>
          </a:solidFill>
          <a:ln w="76200">
            <a:solidFill>
              <a:schemeClr val="bg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Na jakém světadíle je nejrozšířenější strojírenský průmysl?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5181600" y="35814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Severní Amerika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371600" y="23622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Afrika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1371600" y="40386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Asie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  <a:solidFill>
            <a:schemeClr val="accent3">
              <a:lumMod val="75000"/>
            </a:schemeClr>
          </a:solidFill>
          <a:ln w="76200">
            <a:solidFill>
              <a:schemeClr val="bg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Na jakém světadíle je nejrozšířenější hutnický průmysl?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5715000" y="28194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Asie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33400" y="27432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Afrika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3276600" y="43434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Evropa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  <a:solidFill>
            <a:schemeClr val="accent3">
              <a:lumMod val="75000"/>
            </a:schemeClr>
          </a:solidFill>
          <a:ln w="76200">
            <a:solidFill>
              <a:schemeClr val="bg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Na jakém světadíle je nejrozšířenější chemický průmysl?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3048000" y="40386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Jižní Amerika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33400" y="27432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Austrálie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5334000" y="27432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Severní Amerika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  <a:solidFill>
            <a:schemeClr val="accent3">
              <a:lumMod val="75000"/>
            </a:schemeClr>
          </a:solidFill>
          <a:ln w="76200">
            <a:solidFill>
              <a:schemeClr val="bg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Vybarvěte stejnou barvou, co k sobě patří (firma + </a:t>
            </a:r>
            <a:r>
              <a:rPr lang="cs-CZ" dirty="0" err="1" smtClean="0"/>
              <a:t>prům.odvětví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3276600" y="4191000"/>
            <a:ext cx="2819400" cy="1066800"/>
          </a:xfrm>
          <a:prstGeom prst="roundRect">
            <a:avLst/>
          </a:prstGeom>
          <a:solidFill>
            <a:schemeClr val="tx1"/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strojírenství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304800" y="1752600"/>
            <a:ext cx="2819400" cy="1066800"/>
          </a:xfrm>
          <a:prstGeom prst="roundRect">
            <a:avLst/>
          </a:prstGeom>
          <a:solidFill>
            <a:schemeClr val="tx1"/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ŠKODA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6324600" y="1752600"/>
            <a:ext cx="2819400" cy="1066800"/>
          </a:xfrm>
          <a:prstGeom prst="roundRect">
            <a:avLst/>
          </a:prstGeom>
          <a:solidFill>
            <a:schemeClr val="tx1"/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ArcelorMittal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304800" y="2971800"/>
            <a:ext cx="2819400" cy="1066800"/>
          </a:xfrm>
          <a:prstGeom prst="roundRect">
            <a:avLst/>
          </a:prstGeom>
          <a:solidFill>
            <a:schemeClr val="tx1"/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ZENTIVA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381000" y="5562600"/>
            <a:ext cx="2819400" cy="1066800"/>
          </a:xfrm>
          <a:prstGeom prst="roundRect">
            <a:avLst/>
          </a:prstGeom>
          <a:solidFill>
            <a:schemeClr val="tx1"/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chemický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04800" y="4191000"/>
            <a:ext cx="2819400" cy="1066800"/>
          </a:xfrm>
          <a:prstGeom prst="roundRect">
            <a:avLst/>
          </a:prstGeom>
          <a:solidFill>
            <a:schemeClr val="tx1"/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hutnictví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276600" y="1752600"/>
            <a:ext cx="2971800" cy="1066800"/>
          </a:xfrm>
          <a:prstGeom prst="roundRect">
            <a:avLst/>
          </a:prstGeom>
          <a:solidFill>
            <a:schemeClr val="tx1"/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potravinářský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6324600" y="4191000"/>
            <a:ext cx="2819400" cy="1066800"/>
          </a:xfrm>
          <a:prstGeom prst="roundRect">
            <a:avLst/>
          </a:prstGeom>
          <a:solidFill>
            <a:schemeClr val="tx1"/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CHIQUITA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6324600" y="2971800"/>
            <a:ext cx="2819400" cy="1066800"/>
          </a:xfrm>
          <a:prstGeom prst="roundRect">
            <a:avLst/>
          </a:prstGeom>
          <a:solidFill>
            <a:schemeClr val="tx1"/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LOUIS VUITTON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352800" y="2971800"/>
            <a:ext cx="2819400" cy="1066800"/>
          </a:xfrm>
          <a:prstGeom prst="roundRect">
            <a:avLst/>
          </a:prstGeom>
          <a:solidFill>
            <a:schemeClr val="tx1"/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textilní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87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ED64E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ED64E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D3FC7"/>
                                      </p:to>
                                    </p:animClr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D3FC7"/>
                                      </p:to>
                                    </p:animClr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6">
      <a:dk1>
        <a:srgbClr val="171A1B"/>
      </a:dk1>
      <a:lt1>
        <a:srgbClr val="F39900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8CAAA"/>
      </a:accent3>
      <a:accent4>
        <a:srgbClr val="121415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5A58"/>
        </a:dk1>
        <a:lt1>
          <a:srgbClr val="FFFFFF"/>
        </a:lt1>
        <a:dk2>
          <a:srgbClr val="F3990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8CAAA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FFFFFF"/>
        </a:dk1>
        <a:lt1>
          <a:srgbClr val="FFFFFF"/>
        </a:lt1>
        <a:dk2>
          <a:srgbClr val="F39900"/>
        </a:dk2>
        <a:lt2>
          <a:srgbClr val="171A1B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5">
        <a:dk1>
          <a:srgbClr val="171A1B"/>
        </a:dk1>
        <a:lt1>
          <a:srgbClr val="F39900"/>
        </a:lt1>
        <a:dk2>
          <a:srgbClr val="171A1B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6">
        <a:dk1>
          <a:srgbClr val="171A1B"/>
        </a:dk1>
        <a:lt1>
          <a:srgbClr val="F39900"/>
        </a:lt1>
        <a:dk2>
          <a:srgbClr val="FFFFFF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chnický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</TotalTime>
  <Words>310</Words>
  <Application>Microsoft Office PowerPoint</Application>
  <PresentationFormat>Předvádění na obrazovce (4:3)</PresentationFormat>
  <Paragraphs>67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Výchozí návrh</vt:lpstr>
      <vt:lpstr>Technický</vt:lpstr>
      <vt:lpstr>PRŮMYSLOVÉ OBLASTI SVĚTA OPAKOVÁNÍ</vt:lpstr>
      <vt:lpstr>Anotace:</vt:lpstr>
      <vt:lpstr>Z nabízených pojmů škrtněte ty, které nepatří mezi celosvětově nejvýznamnější průmyslové oblasti:</vt:lpstr>
      <vt:lpstr>Na jakém světadíle je nejrozšířenější textilní průmysl?</vt:lpstr>
      <vt:lpstr>Na jakém světadíle je nejrozšířenější potravinářský průmysl?</vt:lpstr>
      <vt:lpstr>Na jakém světadíle je nejrozšířenější strojírenský průmysl?</vt:lpstr>
      <vt:lpstr>Na jakém světadíle je nejrozšířenější hutnický průmysl?</vt:lpstr>
      <vt:lpstr>Na jakém světadíle je nejrozšířenější chemický průmysl?</vt:lpstr>
      <vt:lpstr>Vybarvěte stejnou barvou, co k sobě patří (firma + prům.odvětví)</vt:lpstr>
      <vt:lpstr>Kde podle vás sídlí firma BASF(jedna z největších agrochemických firem světa, která vyrábí prům. chemikálie, plasty, pesticidy apod.)? </vt:lpstr>
      <vt:lpstr>Kde došlo k nejhorší katastrofě v novodobých dějinách svého druhu – zřícení osmipodlažní textilky, ve které zemřelo více než 500 lidí (24.4.2013)? </vt:lpstr>
      <vt:lpstr>TPCA = spolupráce automobilek, které společně vystavěly a provozují automobilovou továrnu u Kolína. Jaké značky aut se zde vyrábí?</vt:lpstr>
      <vt:lpstr>bonusovÁ OTÁZKA NA ZÁVĚR</vt:lpstr>
      <vt:lpstr>Na kolikátém místě se nachází Česká republika v porovnání s ostatními státy světa z hlediska spotřeby alkoholických nápojů?</vt:lpstr>
      <vt:lpstr>konec :-D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Helenečka</dc:creator>
  <cp:lastModifiedBy>Helenka</cp:lastModifiedBy>
  <cp:revision>54</cp:revision>
  <cp:lastPrinted>1601-01-01T00:00:00Z</cp:lastPrinted>
  <dcterms:created xsi:type="dcterms:W3CDTF">1601-01-01T00:00:00Z</dcterms:created>
  <dcterms:modified xsi:type="dcterms:W3CDTF">2013-06-06T16:10:18Z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