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</p:sldMasterIdLst>
  <p:sldIdLst>
    <p:sldId id="256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E152-10CD-4C30-AC6C-8FC3C2388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97E6-0C2D-4DB7-A194-5997EF0C7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26D9-E4FD-4931-9394-B274E4AE4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BE152-10CD-4C30-AC6C-8FC3C2388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1CCE6-E93B-4C9E-8A69-35912AC01F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F8CE0-17C9-4A6A-8587-7F4369C16F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93CAF-800A-43C6-8BE2-A5EEB15F2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CE67F-CBE5-4EDA-8925-FD62BE7984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6BB6-623E-4315-A93C-A84F23E984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BAD6D-8911-496A-B16F-A603D54AFF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93698-277C-4225-94D5-B77B5C322A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CCE6-E93B-4C9E-8A69-35912AC01F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CACB5C0-4403-4F64-BA19-EA1713B729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97E6-0C2D-4DB7-A194-5997EF0C72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326D9-E4FD-4931-9394-B274E4AE41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8CE0-17C9-4A6A-8587-7F4369C16F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3CAF-800A-43C6-8BE2-A5EEB15F2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E67F-CBE5-4EDA-8925-FD62BE79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6BB6-623E-4315-A93C-A84F23E98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AD6D-8911-496A-B16F-A603D54AF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3698-277C-4225-94D5-B77B5C322A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B5C0-4403-4F64-BA19-EA1713B72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03E2AE-F0E0-4500-BED2-CB9A722C7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E03E2AE-F0E0-4500-BED2-CB9A722C77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CELOSVĚTOVÁ TĚŽBA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62200" y="4038600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Z_150_Hospodářství_Celosvětová těžba</a:t>
            </a:r>
            <a:endParaRPr lang="cs-CZ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5333105">
            <a:off x="6877224" y="416212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2484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4572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zemní plyn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34290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4947101" y="4400019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810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cín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657600" y="2438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477000" y="1600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3270701" y="29522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0960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4572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hnědé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20112563">
            <a:off x="4032428" y="2887749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fosfáty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Vybarvěte dvojice, které k sobě patří </a:t>
            </a:r>
            <a:r>
              <a:rPr lang="cs-CZ" sz="3300" dirty="0" smtClean="0"/>
              <a:t>(nerostná surovina + stát s největší produkcí)</a:t>
            </a:r>
            <a:endParaRPr lang="cs-CZ" sz="33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0" y="16002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uhlí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0" y="36576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Čína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0" y="4495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Ropa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2438400" y="3810000"/>
            <a:ext cx="22860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Saudská Arábie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6477000" y="1524000"/>
            <a:ext cx="2667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Zemní plyn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0" y="5334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Rusko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Zaoblený obdélník 13">
            <a:hlinkClick r:id="rId4" action="ppaction://hlinksldjump"/>
          </p:cNvPr>
          <p:cNvSpPr/>
          <p:nvPr/>
        </p:nvSpPr>
        <p:spPr>
          <a:xfrm>
            <a:off x="6781800" y="4953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Uran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2438400" y="2971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Kanada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0" y="2514600"/>
            <a:ext cx="22098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železná ruda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6781800" y="3352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Brazílie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Zaoblený obdélník 17">
            <a:hlinkClick r:id="rId4" action="ppaction://hlinksldjump"/>
          </p:cNvPr>
          <p:cNvSpPr/>
          <p:nvPr/>
        </p:nvSpPr>
        <p:spPr>
          <a:xfrm>
            <a:off x="5029200" y="25146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Měď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Zaoblený obdélník 18">
            <a:hlinkClick r:id="rId4" action="ppaction://hlinksldjump"/>
          </p:cNvPr>
          <p:cNvSpPr/>
          <p:nvPr/>
        </p:nvSpPr>
        <p:spPr>
          <a:xfrm>
            <a:off x="0" y="61722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Chile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Zaoblený obdélník 19">
            <a:hlinkClick r:id="rId4" action="ppaction://hlinksldjump"/>
          </p:cNvPr>
          <p:cNvSpPr/>
          <p:nvPr/>
        </p:nvSpPr>
        <p:spPr>
          <a:xfrm>
            <a:off x="2438400" y="4953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</a:t>
            </a:r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lato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1" name="Zaoblený obdélník 20">
            <a:hlinkClick r:id="rId4" action="ppaction://hlinksldjump"/>
          </p:cNvPr>
          <p:cNvSpPr/>
          <p:nvPr/>
        </p:nvSpPr>
        <p:spPr>
          <a:xfrm>
            <a:off x="2438400" y="2209800"/>
            <a:ext cx="23622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Čína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2" name="Zaoblený obdélník 21">
            <a:hlinkClick r:id="rId4" action="ppaction://hlinksldjump"/>
          </p:cNvPr>
          <p:cNvSpPr/>
          <p:nvPr/>
        </p:nvSpPr>
        <p:spPr>
          <a:xfrm>
            <a:off x="3505200" y="1447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Stříbro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4876800" y="4191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Peru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BCE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BCE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F98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F983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41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41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9F735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9F735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70BC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70BC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9600" dirty="0" smtClean="0"/>
              <a:t>konec</a:t>
            </a:r>
            <a:endParaRPr lang="cs-CZ" sz="9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3581400"/>
            <a:ext cx="8153400" cy="2209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3"/>
              </a:rPr>
              <a:t>http://office.</a:t>
            </a:r>
            <a:r>
              <a:rPr lang="cs-CZ" dirty="0" err="1" smtClean="0">
                <a:hlinkClick r:id="rId3"/>
              </a:rPr>
              <a:t>microsoft.com</a:t>
            </a:r>
            <a:endParaRPr lang="cs-CZ" dirty="0" smtClean="0"/>
          </a:p>
          <a:p>
            <a:r>
              <a:rPr lang="cs-CZ" dirty="0" err="1" smtClean="0"/>
              <a:t>World</a:t>
            </a:r>
            <a:r>
              <a:rPr lang="cs-CZ" dirty="0" smtClean="0"/>
              <a:t> Map 2 </a:t>
            </a:r>
            <a:r>
              <a:rPr lang="cs-CZ" dirty="0" err="1" smtClean="0"/>
              <a:t>clip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i="1" dirty="0" smtClean="0"/>
              <a:t>/</a:t>
            </a:r>
            <a:r>
              <a:rPr lang="cs-CZ" dirty="0" smtClean="0"/>
              <a:t> [online]. 2007 [cit. 2013-06-06]. Dostupné z: 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/b/c/5/e/1195421696248988212molumen_</a:t>
            </a:r>
            <a:r>
              <a:rPr lang="cs-CZ" dirty="0" err="1" smtClean="0"/>
              <a:t>world</a:t>
            </a:r>
            <a:r>
              <a:rPr lang="cs-CZ" dirty="0" smtClean="0"/>
              <a:t>_map.</a:t>
            </a:r>
            <a:r>
              <a:rPr lang="cs-CZ" dirty="0" err="1" smtClean="0"/>
              <a:t>svg.med.png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celosvětové těžbě nerostných surovin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</a:t>
            </a:r>
            <a:r>
              <a:rPr lang="cs-CZ" dirty="0"/>
              <a:t> </a:t>
            </a:r>
            <a:r>
              <a:rPr lang="cs-CZ" dirty="0" smtClean="0"/>
              <a:t>práci s atlasem a interaktivní tabulí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Spojte oblast nejvýznamnější těžby s palivem, které se tam těží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038600" cy="462381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Blízký východ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JV Asie a Oceánie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Severní Amerika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4038600" cy="4623816"/>
          </a:xfrm>
        </p:spPr>
        <p:txBody>
          <a:bodyPr/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zemní plyn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uhlí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3276600" y="2286000"/>
            <a:ext cx="20574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962400" y="3429000"/>
            <a:ext cx="14478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3810000" y="2286000"/>
            <a:ext cx="1524000" cy="2209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Které palivo se těží nejvíc na světě?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381000" y="18288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ropa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572000" y="18288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uhlí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Zaoblený obdélník 6">
            <a:hlinkClick r:id="rId4" action="ppaction://hlinksldjump"/>
          </p:cNvPr>
          <p:cNvSpPr/>
          <p:nvPr/>
        </p:nvSpPr>
        <p:spPr>
          <a:xfrm>
            <a:off x="2819400" y="34290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zemní plyn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2510347" y="25712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1700398">
            <a:off x="3570646" y="2906117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2766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533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20200216">
            <a:off x="1366679" y="2564241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stříbro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4572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1864204">
            <a:off x="5479986" y="248830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stříbro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4071335">
            <a:off x="3330703" y="42144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019800" y="2819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diamanty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81000" y="2819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fosfáty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3200400" y="22098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281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Výchozí návrh</vt:lpstr>
      <vt:lpstr>Motiv1</vt:lpstr>
      <vt:lpstr>CELOSVĚTOVÁ TĚŽBA</vt:lpstr>
      <vt:lpstr>Anotace:</vt:lpstr>
      <vt:lpstr>Spojte oblast nejvýznamnější těžby s palivem, které se tam těží</vt:lpstr>
      <vt:lpstr>Které palivo se těží nejvíc na světě?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Vybarvěte dvojice, které k sobě patří (nerostná surovina + stát s největší produkcí)</vt:lpstr>
      <vt:lpstr>konec</vt:lpstr>
      <vt:lpstr>Zdroj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2013-06-06T17:05:02Z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