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3" r:id="rId2"/>
  </p:sldMasterIdLst>
  <p:sldIdLst>
    <p:sldId id="256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4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BE152-10CD-4C30-AC6C-8FC3C2388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097E6-0C2D-4DB7-A194-5997EF0C7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326D9-E4FD-4931-9394-B274E4AE4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BE152-10CD-4C30-AC6C-8FC3C2388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1CCE6-E93B-4C9E-8A69-35912AC01F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F8CE0-17C9-4A6A-8587-7F4369C16F2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93CAF-800A-43C6-8BE2-A5EEB15F2F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CE67F-CBE5-4EDA-8925-FD62BE7984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C6BB6-623E-4315-A93C-A84F23E984E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BAD6D-8911-496A-B16F-A603D54AFF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93698-277C-4225-94D5-B77B5C322A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CCE6-E93B-4C9E-8A69-35912AC01F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7CACB5C0-4403-4F64-BA19-EA1713B7292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097E6-0C2D-4DB7-A194-5997EF0C72C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326D9-E4FD-4931-9394-B274E4AE41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F8CE0-17C9-4A6A-8587-7F4369C16F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93CAF-800A-43C6-8BE2-A5EEB15F2F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CE67F-CBE5-4EDA-8925-FD62BE79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C6BB6-623E-4315-A93C-A84F23E984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BAD6D-8911-496A-B16F-A603D54AF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3698-277C-4225-94D5-B77B5C322A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B5C0-4403-4F64-BA19-EA1713B729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E03E2AE-F0E0-4500-BED2-CB9A722C77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E03E2AE-F0E0-4500-BED2-CB9A722C776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CELOSVĚTOVÁ TĚŽBA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2362200" y="4038600"/>
            <a:ext cx="4583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Z_150_Hospodářství_Celosvětová těžba</a:t>
            </a:r>
            <a:endParaRPr lang="cs-CZ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15333105">
            <a:off x="6877224" y="4162128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6248400" y="17526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černé uhlí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457200" y="17526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zemní plyn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3429000" y="17526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ropa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9707272">
            <a:off x="4947101" y="4400019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381000" y="17526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cín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3657600" y="24384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fosfty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6477000" y="1600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9707272">
            <a:off x="3270701" y="2952218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60960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32004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uran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4572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hnědé uhlí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20112563">
            <a:off x="4032428" y="2887749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304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fosfáty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32004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ropa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6019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černé uhlí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estovat,iCLIPART,jednota v rozdílnosti,kartografie,koncepty,mapy světa,puzzle,spojené,zeměp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Vybarvěte dvojice, které k sobě patří </a:t>
            </a:r>
            <a:r>
              <a:rPr lang="cs-CZ" sz="3300" dirty="0" smtClean="0"/>
              <a:t>(nerostná surovina + stát s největší produkcí)</a:t>
            </a:r>
            <a:endParaRPr lang="cs-CZ" sz="33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87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0" y="16002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uhlí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Zaoblený obdélník 7">
            <a:hlinkClick r:id="rId4" action="ppaction://hlinksldjump"/>
          </p:cNvPr>
          <p:cNvSpPr/>
          <p:nvPr/>
        </p:nvSpPr>
        <p:spPr>
          <a:xfrm>
            <a:off x="0" y="36576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Čína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Zaoblený obdélník 8">
            <a:hlinkClick r:id="rId4" action="ppaction://hlinksldjump"/>
          </p:cNvPr>
          <p:cNvSpPr/>
          <p:nvPr/>
        </p:nvSpPr>
        <p:spPr>
          <a:xfrm>
            <a:off x="0" y="44958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Ropa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0" name="Zaoblený obdélník 9">
            <a:hlinkClick r:id="rId4" action="ppaction://hlinksldjump"/>
          </p:cNvPr>
          <p:cNvSpPr/>
          <p:nvPr/>
        </p:nvSpPr>
        <p:spPr>
          <a:xfrm>
            <a:off x="2438400" y="3810000"/>
            <a:ext cx="2286000" cy="990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Saudská Arábie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6477000" y="1524000"/>
            <a:ext cx="2667000" cy="838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Zemní plyn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Zaoblený obdélník 11">
            <a:hlinkClick r:id="rId4" action="ppaction://hlinksldjump"/>
          </p:cNvPr>
          <p:cNvSpPr/>
          <p:nvPr/>
        </p:nvSpPr>
        <p:spPr>
          <a:xfrm>
            <a:off x="0" y="53340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Rusko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4" name="Zaoblený obdélník 13">
            <a:hlinkClick r:id="rId4" action="ppaction://hlinksldjump"/>
          </p:cNvPr>
          <p:cNvSpPr/>
          <p:nvPr/>
        </p:nvSpPr>
        <p:spPr>
          <a:xfrm>
            <a:off x="6781800" y="49530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Uran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5" name="Zaoblený obdélník 14">
            <a:hlinkClick r:id="rId4" action="ppaction://hlinksldjump"/>
          </p:cNvPr>
          <p:cNvSpPr/>
          <p:nvPr/>
        </p:nvSpPr>
        <p:spPr>
          <a:xfrm>
            <a:off x="2438400" y="29718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Kanada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6" name="Zaoblený obdélník 15">
            <a:hlinkClick r:id="rId4" action="ppaction://hlinksldjump"/>
          </p:cNvPr>
          <p:cNvSpPr/>
          <p:nvPr/>
        </p:nvSpPr>
        <p:spPr>
          <a:xfrm>
            <a:off x="0" y="2514600"/>
            <a:ext cx="2209800" cy="990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železná ruda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7" name="Zaoblený obdélník 16">
            <a:hlinkClick r:id="rId4" action="ppaction://hlinksldjump"/>
          </p:cNvPr>
          <p:cNvSpPr/>
          <p:nvPr/>
        </p:nvSpPr>
        <p:spPr>
          <a:xfrm>
            <a:off x="6781800" y="33528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Brazílie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8" name="Zaoblený obdélník 17">
            <a:hlinkClick r:id="rId4" action="ppaction://hlinksldjump"/>
          </p:cNvPr>
          <p:cNvSpPr/>
          <p:nvPr/>
        </p:nvSpPr>
        <p:spPr>
          <a:xfrm>
            <a:off x="5029200" y="25146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Měď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Zaoblený obdélník 18">
            <a:hlinkClick r:id="rId4" action="ppaction://hlinksldjump"/>
          </p:cNvPr>
          <p:cNvSpPr/>
          <p:nvPr/>
        </p:nvSpPr>
        <p:spPr>
          <a:xfrm>
            <a:off x="0" y="61722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Chile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0" name="Zaoblený obdélník 19">
            <a:hlinkClick r:id="rId4" action="ppaction://hlinksldjump"/>
          </p:cNvPr>
          <p:cNvSpPr/>
          <p:nvPr/>
        </p:nvSpPr>
        <p:spPr>
          <a:xfrm>
            <a:off x="2438400" y="49530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</a:t>
            </a:r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lato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1" name="Zaoblený obdélník 20">
            <a:hlinkClick r:id="rId4" action="ppaction://hlinksldjump"/>
          </p:cNvPr>
          <p:cNvSpPr/>
          <p:nvPr/>
        </p:nvSpPr>
        <p:spPr>
          <a:xfrm>
            <a:off x="2438400" y="2209800"/>
            <a:ext cx="23622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Čína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2" name="Zaoblený obdélník 21">
            <a:hlinkClick r:id="rId4" action="ppaction://hlinksldjump"/>
          </p:cNvPr>
          <p:cNvSpPr/>
          <p:nvPr/>
        </p:nvSpPr>
        <p:spPr>
          <a:xfrm>
            <a:off x="3505200" y="14478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Stříbro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3" name="Zaoblený obdélník 22">
            <a:hlinkClick r:id="rId4" action="ppaction://hlinksldjump"/>
          </p:cNvPr>
          <p:cNvSpPr/>
          <p:nvPr/>
        </p:nvSpPr>
        <p:spPr>
          <a:xfrm>
            <a:off x="4876800" y="4191000"/>
            <a:ext cx="2362200" cy="685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Peru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3BCE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3BCE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F983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F983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541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541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9F735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9F735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70BC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70BC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estovat,iCLIPART,jednota v rozdílnosti,kartografie,koncepty,mapy světa,puzzle,spojené,zeměp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9600" dirty="0" smtClean="0"/>
              <a:t>konec</a:t>
            </a:r>
            <a:endParaRPr lang="cs-CZ" sz="96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estovat,iCLIPART,jednota v rozdílnosti,kartografie,koncepty,mapy světa,puzzle,spojené,zeměp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3581400"/>
            <a:ext cx="8153400" cy="22097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cs-CZ" dirty="0" smtClean="0">
                <a:hlinkClick r:id="rId3"/>
              </a:rPr>
              <a:t>http://office.</a:t>
            </a:r>
            <a:r>
              <a:rPr lang="cs-CZ" dirty="0" err="1" smtClean="0">
                <a:hlinkClick r:id="rId3"/>
              </a:rPr>
              <a:t>microsoft.com</a:t>
            </a:r>
            <a:endParaRPr lang="cs-CZ" dirty="0" smtClean="0"/>
          </a:p>
          <a:p>
            <a:r>
              <a:rPr lang="cs-CZ" dirty="0" err="1" smtClean="0"/>
              <a:t>World</a:t>
            </a:r>
            <a:r>
              <a:rPr lang="cs-CZ" dirty="0" smtClean="0"/>
              <a:t> Map 2 </a:t>
            </a:r>
            <a:r>
              <a:rPr lang="cs-CZ" dirty="0" err="1" smtClean="0"/>
              <a:t>clip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. </a:t>
            </a:r>
            <a:r>
              <a:rPr lang="cs-CZ" i="1" dirty="0" smtClean="0"/>
              <a:t>Http://www.</a:t>
            </a:r>
            <a:r>
              <a:rPr lang="cs-CZ" i="1" dirty="0" err="1" smtClean="0"/>
              <a:t>clker.com</a:t>
            </a:r>
            <a:r>
              <a:rPr lang="cs-CZ" i="1" dirty="0" smtClean="0"/>
              <a:t>/</a:t>
            </a:r>
            <a:r>
              <a:rPr lang="cs-CZ" dirty="0" smtClean="0"/>
              <a:t> [online]. 2007 [cit. 2013-06-06]. Dostupné z: http://www.</a:t>
            </a:r>
            <a:r>
              <a:rPr lang="cs-CZ" dirty="0" err="1" smtClean="0"/>
              <a:t>clker.com</a:t>
            </a:r>
            <a:r>
              <a:rPr lang="cs-CZ" dirty="0" smtClean="0"/>
              <a:t>/</a:t>
            </a:r>
            <a:r>
              <a:rPr lang="cs-CZ" dirty="0" err="1" smtClean="0"/>
              <a:t>cliparts</a:t>
            </a:r>
            <a:r>
              <a:rPr lang="cs-CZ" dirty="0" smtClean="0"/>
              <a:t>/b/c/5/e/1195421696248988212molumen_</a:t>
            </a:r>
            <a:r>
              <a:rPr lang="cs-CZ" dirty="0" err="1" smtClean="0"/>
              <a:t>world</a:t>
            </a:r>
            <a:r>
              <a:rPr lang="cs-CZ" dirty="0" smtClean="0"/>
              <a:t>_map.</a:t>
            </a:r>
            <a:r>
              <a:rPr lang="cs-CZ" dirty="0" err="1" smtClean="0"/>
              <a:t>svg.med.png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rozšiřování učiva o celosvětové těžbě nerostných surovin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</a:t>
            </a:r>
            <a:r>
              <a:rPr lang="cs-CZ" dirty="0"/>
              <a:t> </a:t>
            </a:r>
            <a:r>
              <a:rPr lang="cs-CZ" dirty="0" smtClean="0"/>
              <a:t>práci s atlasem a interaktivní tabulí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Spojte oblast nejvýznamnější těžby s palivem, které se tam těží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0" y="1905000"/>
            <a:ext cx="4038600" cy="462381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Blízký východ</a:t>
            </a:r>
          </a:p>
          <a:p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JV Asie a Oceánie</a:t>
            </a:r>
          </a:p>
          <a:p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Severní Amerika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4038600" cy="4623816"/>
          </a:xfrm>
        </p:spPr>
        <p:txBody>
          <a:bodyPr/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zemní plyn</a:t>
            </a:r>
          </a:p>
          <a:p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ropa</a:t>
            </a:r>
          </a:p>
          <a:p>
            <a:endParaRPr lang="cs-CZ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uhlí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>
            <a:off x="3276600" y="2286000"/>
            <a:ext cx="20574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3962400" y="3429000"/>
            <a:ext cx="14478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V="1">
            <a:off x="3810000" y="2286000"/>
            <a:ext cx="1524000" cy="2209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estovat,iCLIPART,jednota v rozdílnosti,kartografie,koncepty,mapy světa,puzzle,spojené,zeměp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Které palivo se těží nejvíc na světě?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aoblený obdélník 4">
            <a:hlinkClick r:id="" action="ppaction://hlinkshowjump?jump=nextslide"/>
          </p:cNvPr>
          <p:cNvSpPr/>
          <p:nvPr/>
        </p:nvSpPr>
        <p:spPr>
          <a:xfrm>
            <a:off x="381000" y="1828800"/>
            <a:ext cx="281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ropa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572000" y="1828800"/>
            <a:ext cx="281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uhlí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Zaoblený obdélník 6">
            <a:hlinkClick r:id="rId4" action="ppaction://hlinksldjump"/>
          </p:cNvPr>
          <p:cNvSpPr/>
          <p:nvPr/>
        </p:nvSpPr>
        <p:spPr>
          <a:xfrm>
            <a:off x="2819400" y="3429000"/>
            <a:ext cx="281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zemní plyn</a:t>
            </a:r>
            <a:endParaRPr lang="cs-CZ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9707272">
            <a:off x="2510347" y="2571218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304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ropa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32004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mangan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6019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11700398">
            <a:off x="3570646" y="2906117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32766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ropa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5334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mangan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6019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20200216">
            <a:off x="1366679" y="2564241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32004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stříbro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4572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mangan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6019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11864204">
            <a:off x="5479986" y="2488308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304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černé uhlí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32004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stříbro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6019800" y="42672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železo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Jakou nerostnou surovinu byste hledali v této oblasti?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676444"/>
            <a:ext cx="5410200" cy="1181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0" descr="Mapa světa 2 Klipart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447800"/>
            <a:ext cx="9144000" cy="4907283"/>
          </a:xfrm>
          <a:prstGeom prst="rect">
            <a:avLst/>
          </a:prstGeom>
          <a:noFill/>
        </p:spPr>
      </p:pic>
      <p:sp>
        <p:nvSpPr>
          <p:cNvPr id="11" name="Šipka doleva 10"/>
          <p:cNvSpPr/>
          <p:nvPr/>
        </p:nvSpPr>
        <p:spPr>
          <a:xfrm rot="14071335">
            <a:off x="3330703" y="4214418"/>
            <a:ext cx="1947320" cy="762000"/>
          </a:xfrm>
          <a:prstGeom prst="leftArrow">
            <a:avLst>
              <a:gd name="adj1" fmla="val 3956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>
            <a:hlinkClick r:id="" action="ppaction://hlinkshowjump?jump=nextslide"/>
          </p:cNvPr>
          <p:cNvSpPr/>
          <p:nvPr/>
        </p:nvSpPr>
        <p:spPr>
          <a:xfrm>
            <a:off x="6019800" y="28194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diamanty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Zaoblený obdélník 12">
            <a:hlinkClick r:id="" action="ppaction://hlinkshowjump?jump=previousslide"/>
          </p:cNvPr>
          <p:cNvSpPr/>
          <p:nvPr/>
        </p:nvSpPr>
        <p:spPr>
          <a:xfrm>
            <a:off x="381000" y="28194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fosfáty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Zaoblený obdélník 13">
            <a:hlinkClick r:id="" action="ppaction://hlinkshowjump?jump=previousslide"/>
          </p:cNvPr>
          <p:cNvSpPr/>
          <p:nvPr/>
        </p:nvSpPr>
        <p:spPr>
          <a:xfrm>
            <a:off x="3200400" y="2209800"/>
            <a:ext cx="25146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ropa</a:t>
            </a: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1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281</Words>
  <Application>Microsoft Office PowerPoint</Application>
  <PresentationFormat>Předvádění na obrazovce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Výchozí návrh</vt:lpstr>
      <vt:lpstr>Motiv1</vt:lpstr>
      <vt:lpstr>CELOSVĚTOVÁ TĚŽBA</vt:lpstr>
      <vt:lpstr>Anotace:</vt:lpstr>
      <vt:lpstr>Spojte oblast nejvýznamnější těžby s palivem, které se tam těží</vt:lpstr>
      <vt:lpstr>Které palivo se těží nejvíc na světě?</vt:lpstr>
      <vt:lpstr>Jakou nerostnou surovinu byste hledali v této oblasti?</vt:lpstr>
      <vt:lpstr>Jakou nerostnou surovinu byste hledali v této oblasti?</vt:lpstr>
      <vt:lpstr>Jakou nerostnou surovinu byste hledali v této oblasti?</vt:lpstr>
      <vt:lpstr>Jakou nerostnou surovinu byste hledali v této oblasti?</vt:lpstr>
      <vt:lpstr>Jakou nerostnou surovinu byste hledali v této oblasti?</vt:lpstr>
      <vt:lpstr>Jakou nerostnou surovinu byste hledali v této oblasti?</vt:lpstr>
      <vt:lpstr>Jakou nerostnou surovinu byste hledali v této oblasti?</vt:lpstr>
      <vt:lpstr>Jakou nerostnou surovinu byste hledali v této oblasti?</vt:lpstr>
      <vt:lpstr>Jakou nerostnou surovinu byste hledali v této oblasti?</vt:lpstr>
      <vt:lpstr>Vybarvěte dvojice, které k sobě patří (nerostná surovina + stát s největší produkcí)</vt:lpstr>
      <vt:lpstr>konec</vt:lpstr>
      <vt:lpstr>Zdroj obrázků: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54</cp:revision>
  <cp:lastPrinted>1601-01-01T00:00:00Z</cp:lastPrinted>
  <dcterms:created xsi:type="dcterms:W3CDTF">1601-01-01T00:00:00Z</dcterms:created>
  <dcterms:modified xsi:type="dcterms:W3CDTF">2013-06-06T17:05:02Z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