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sldIdLst>
    <p:sldId id="256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70" r:id="rId12"/>
    <p:sldId id="269" r:id="rId13"/>
    <p:sldId id="271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2EAD0E-4747-492E-B944-BE1AD47BC955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861E60BC-F083-41F4-B8E2-F4F132E38E02}">
      <dgm:prSet phldrT="[Text]"/>
      <dgm:spPr/>
      <dgm:t>
        <a:bodyPr/>
        <a:lstStyle/>
        <a:p>
          <a:r>
            <a:rPr lang="cs-CZ" dirty="0" smtClean="0"/>
            <a:t>hutnictví železa</a:t>
          </a:r>
          <a:endParaRPr lang="cs-CZ" dirty="0"/>
        </a:p>
      </dgm:t>
    </dgm:pt>
    <dgm:pt modelId="{0A23DF56-691B-4CCF-8D94-9841A4A34B15}" type="parTrans" cxnId="{C2015A23-317A-438E-A519-7F97A8352EC3}">
      <dgm:prSet/>
      <dgm:spPr/>
      <dgm:t>
        <a:bodyPr/>
        <a:lstStyle/>
        <a:p>
          <a:endParaRPr lang="cs-CZ"/>
        </a:p>
      </dgm:t>
    </dgm:pt>
    <dgm:pt modelId="{8A1BAA68-78A9-4FB7-9D22-CD5977E9886B}" type="sibTrans" cxnId="{C2015A23-317A-438E-A519-7F97A8352EC3}">
      <dgm:prSet/>
      <dgm:spPr/>
      <dgm:t>
        <a:bodyPr/>
        <a:lstStyle/>
        <a:p>
          <a:endParaRPr lang="cs-CZ"/>
        </a:p>
      </dgm:t>
    </dgm:pt>
    <dgm:pt modelId="{1D93E78E-99D9-4320-B740-FB96E14C2EC0}">
      <dgm:prSet phldrT="[Text]"/>
      <dgm:spPr/>
      <dgm:t>
        <a:bodyPr/>
        <a:lstStyle/>
        <a:p>
          <a:r>
            <a:rPr lang="cs-CZ" dirty="0" smtClean="0"/>
            <a:t>taví železné rudy na železo a ocel, vyrábí plechy, roury apod.</a:t>
          </a:r>
          <a:endParaRPr lang="cs-CZ" dirty="0"/>
        </a:p>
      </dgm:t>
    </dgm:pt>
    <dgm:pt modelId="{FEED1ED8-4F5E-4AA3-8FD1-65ADAA3BA374}" type="parTrans" cxnId="{3A8B72FC-B533-4503-80A7-15AD8C8555CC}">
      <dgm:prSet/>
      <dgm:spPr/>
      <dgm:t>
        <a:bodyPr/>
        <a:lstStyle/>
        <a:p>
          <a:endParaRPr lang="cs-CZ"/>
        </a:p>
      </dgm:t>
    </dgm:pt>
    <dgm:pt modelId="{013FD57F-D89E-41A8-B488-190A139B22A3}" type="sibTrans" cxnId="{3A8B72FC-B533-4503-80A7-15AD8C8555CC}">
      <dgm:prSet/>
      <dgm:spPr/>
      <dgm:t>
        <a:bodyPr/>
        <a:lstStyle/>
        <a:p>
          <a:endParaRPr lang="cs-CZ"/>
        </a:p>
      </dgm:t>
    </dgm:pt>
    <dgm:pt modelId="{90D5C1DA-99D8-4FA9-A1AE-DD90F701AD52}">
      <dgm:prSet phldrT="[Text]"/>
      <dgm:spPr/>
      <dgm:t>
        <a:bodyPr/>
        <a:lstStyle/>
        <a:p>
          <a:r>
            <a:rPr lang="cs-CZ" dirty="0" smtClean="0"/>
            <a:t>hutnictví neželezných kovů</a:t>
          </a:r>
          <a:endParaRPr lang="cs-CZ" dirty="0"/>
        </a:p>
      </dgm:t>
    </dgm:pt>
    <dgm:pt modelId="{D12FA043-F880-4923-A782-9C9F347BB3E6}" type="parTrans" cxnId="{DB05E6A1-626D-42C0-98F0-D089D2B40A8D}">
      <dgm:prSet/>
      <dgm:spPr/>
      <dgm:t>
        <a:bodyPr/>
        <a:lstStyle/>
        <a:p>
          <a:endParaRPr lang="cs-CZ"/>
        </a:p>
      </dgm:t>
    </dgm:pt>
    <dgm:pt modelId="{B17A6AA6-BCCD-47D6-8166-94BDC079FA79}" type="sibTrans" cxnId="{DB05E6A1-626D-42C0-98F0-D089D2B40A8D}">
      <dgm:prSet/>
      <dgm:spPr/>
      <dgm:t>
        <a:bodyPr/>
        <a:lstStyle/>
        <a:p>
          <a:endParaRPr lang="cs-CZ"/>
        </a:p>
      </dgm:t>
    </dgm:pt>
    <dgm:pt modelId="{E42B4AFD-9372-4BEB-A43C-7FE71452DAC4}">
      <dgm:prSet phldrT="[Text]"/>
      <dgm:spPr/>
      <dgm:t>
        <a:bodyPr/>
        <a:lstStyle/>
        <a:p>
          <a:r>
            <a:rPr lang="cs-CZ" dirty="0" smtClean="0"/>
            <a:t>nejdůležitější je výroba hliníku</a:t>
          </a:r>
          <a:endParaRPr lang="cs-CZ" dirty="0"/>
        </a:p>
      </dgm:t>
    </dgm:pt>
    <dgm:pt modelId="{1253605E-9C5B-4D1F-8E41-E1F42FDC5204}" type="parTrans" cxnId="{7B24B918-41B2-44B9-8978-DE64CC66CD31}">
      <dgm:prSet/>
      <dgm:spPr/>
      <dgm:t>
        <a:bodyPr/>
        <a:lstStyle/>
        <a:p>
          <a:endParaRPr lang="cs-CZ"/>
        </a:p>
      </dgm:t>
    </dgm:pt>
    <dgm:pt modelId="{6354F543-82D3-416A-9C3E-4D78A9B55D20}" type="sibTrans" cxnId="{7B24B918-41B2-44B9-8978-DE64CC66CD31}">
      <dgm:prSet/>
      <dgm:spPr/>
      <dgm:t>
        <a:bodyPr/>
        <a:lstStyle/>
        <a:p>
          <a:endParaRPr lang="cs-CZ"/>
        </a:p>
      </dgm:t>
    </dgm:pt>
    <dgm:pt modelId="{5A66F08A-E2AC-4F67-AE91-33628F517EFE}" type="pres">
      <dgm:prSet presAssocID="{922EAD0E-4747-492E-B944-BE1AD47BC9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D8B4C7E-D388-414F-B906-7922D578AF70}" type="pres">
      <dgm:prSet presAssocID="{861E60BC-F083-41F4-B8E2-F4F132E38E0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32C889-EA37-40B4-9A92-32BFF30B0EFC}" type="pres">
      <dgm:prSet presAssocID="{861E60BC-F083-41F4-B8E2-F4F132E38E0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44F8C5-EF9C-440E-8FC8-DF141C4CB088}" type="pres">
      <dgm:prSet presAssocID="{90D5C1DA-99D8-4FA9-A1AE-DD90F701AD5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89FADE-2076-43E1-BD9D-98487BC85E90}" type="pres">
      <dgm:prSet presAssocID="{90D5C1DA-99D8-4FA9-A1AE-DD90F701AD5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19E37C-B559-4E58-9680-EF9CAE572AFF}" type="presOf" srcId="{E42B4AFD-9372-4BEB-A43C-7FE71452DAC4}" destId="{5E89FADE-2076-43E1-BD9D-98487BC85E90}" srcOrd="0" destOrd="0" presId="urn:microsoft.com/office/officeart/2005/8/layout/vList2"/>
    <dgm:cxn modelId="{DB05E6A1-626D-42C0-98F0-D089D2B40A8D}" srcId="{922EAD0E-4747-492E-B944-BE1AD47BC955}" destId="{90D5C1DA-99D8-4FA9-A1AE-DD90F701AD52}" srcOrd="1" destOrd="0" parTransId="{D12FA043-F880-4923-A782-9C9F347BB3E6}" sibTransId="{B17A6AA6-BCCD-47D6-8166-94BDC079FA79}"/>
    <dgm:cxn modelId="{3A8B72FC-B533-4503-80A7-15AD8C8555CC}" srcId="{861E60BC-F083-41F4-B8E2-F4F132E38E02}" destId="{1D93E78E-99D9-4320-B740-FB96E14C2EC0}" srcOrd="0" destOrd="0" parTransId="{FEED1ED8-4F5E-4AA3-8FD1-65ADAA3BA374}" sibTransId="{013FD57F-D89E-41A8-B488-190A139B22A3}"/>
    <dgm:cxn modelId="{C2015A23-317A-438E-A519-7F97A8352EC3}" srcId="{922EAD0E-4747-492E-B944-BE1AD47BC955}" destId="{861E60BC-F083-41F4-B8E2-F4F132E38E02}" srcOrd="0" destOrd="0" parTransId="{0A23DF56-691B-4CCF-8D94-9841A4A34B15}" sibTransId="{8A1BAA68-78A9-4FB7-9D22-CD5977E9886B}"/>
    <dgm:cxn modelId="{5CE55C58-4049-40A4-9BC3-61BA60372199}" type="presOf" srcId="{1D93E78E-99D9-4320-B740-FB96E14C2EC0}" destId="{5A32C889-EA37-40B4-9A92-32BFF30B0EFC}" srcOrd="0" destOrd="0" presId="urn:microsoft.com/office/officeart/2005/8/layout/vList2"/>
    <dgm:cxn modelId="{19CC6982-B1A6-4383-A2B8-71A74BCE6014}" type="presOf" srcId="{90D5C1DA-99D8-4FA9-A1AE-DD90F701AD52}" destId="{6344F8C5-EF9C-440E-8FC8-DF141C4CB088}" srcOrd="0" destOrd="0" presId="urn:microsoft.com/office/officeart/2005/8/layout/vList2"/>
    <dgm:cxn modelId="{7B24B918-41B2-44B9-8978-DE64CC66CD31}" srcId="{90D5C1DA-99D8-4FA9-A1AE-DD90F701AD52}" destId="{E42B4AFD-9372-4BEB-A43C-7FE71452DAC4}" srcOrd="0" destOrd="0" parTransId="{1253605E-9C5B-4D1F-8E41-E1F42FDC5204}" sibTransId="{6354F543-82D3-416A-9C3E-4D78A9B55D20}"/>
    <dgm:cxn modelId="{6C728F99-1205-4C22-B054-BAF7DE2D73A0}" type="presOf" srcId="{861E60BC-F083-41F4-B8E2-F4F132E38E02}" destId="{FD8B4C7E-D388-414F-B906-7922D578AF70}" srcOrd="0" destOrd="0" presId="urn:microsoft.com/office/officeart/2005/8/layout/vList2"/>
    <dgm:cxn modelId="{9D6E60CB-10F9-4EBC-B6C4-B0405B93F9D5}" type="presOf" srcId="{922EAD0E-4747-492E-B944-BE1AD47BC955}" destId="{5A66F08A-E2AC-4F67-AE91-33628F517EFE}" srcOrd="0" destOrd="0" presId="urn:microsoft.com/office/officeart/2005/8/layout/vList2"/>
    <dgm:cxn modelId="{DDBB2BF4-C9B5-4DA6-9EED-5190391D273A}" type="presParOf" srcId="{5A66F08A-E2AC-4F67-AE91-33628F517EFE}" destId="{FD8B4C7E-D388-414F-B906-7922D578AF70}" srcOrd="0" destOrd="0" presId="urn:microsoft.com/office/officeart/2005/8/layout/vList2"/>
    <dgm:cxn modelId="{D915B3EA-6623-4DE7-B045-9A07034BA57D}" type="presParOf" srcId="{5A66F08A-E2AC-4F67-AE91-33628F517EFE}" destId="{5A32C889-EA37-40B4-9A92-32BFF30B0EFC}" srcOrd="1" destOrd="0" presId="urn:microsoft.com/office/officeart/2005/8/layout/vList2"/>
    <dgm:cxn modelId="{936C5730-69DB-448F-BBB6-53F73321EE4C}" type="presParOf" srcId="{5A66F08A-E2AC-4F67-AE91-33628F517EFE}" destId="{6344F8C5-EF9C-440E-8FC8-DF141C4CB088}" srcOrd="2" destOrd="0" presId="urn:microsoft.com/office/officeart/2005/8/layout/vList2"/>
    <dgm:cxn modelId="{088F1887-BFC4-4716-B1D0-1E997B27A53D}" type="presParOf" srcId="{5A66F08A-E2AC-4F67-AE91-33628F517EFE}" destId="{5E89FADE-2076-43E1-BD9D-98487BC85E9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8B4C7E-D388-414F-B906-7922D578AF70}">
      <dsp:nvSpPr>
        <dsp:cNvPr id="0" name=""/>
        <dsp:cNvSpPr/>
      </dsp:nvSpPr>
      <dsp:spPr>
        <a:xfrm>
          <a:off x="0" y="44234"/>
          <a:ext cx="7162800" cy="655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hutnictví železa</a:t>
          </a:r>
          <a:endParaRPr lang="cs-CZ" sz="2800" kern="1200" dirty="0"/>
        </a:p>
      </dsp:txBody>
      <dsp:txXfrm>
        <a:off x="0" y="44234"/>
        <a:ext cx="7162800" cy="655200"/>
      </dsp:txXfrm>
    </dsp:sp>
    <dsp:sp modelId="{5A32C889-EA37-40B4-9A92-32BFF30B0EFC}">
      <dsp:nvSpPr>
        <dsp:cNvPr id="0" name=""/>
        <dsp:cNvSpPr/>
      </dsp:nvSpPr>
      <dsp:spPr>
        <a:xfrm>
          <a:off x="0" y="699434"/>
          <a:ext cx="7162800" cy="652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419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 dirty="0" smtClean="0"/>
            <a:t>taví železné rudy na železo a ocel, vyrábí plechy, roury apod.</a:t>
          </a:r>
          <a:endParaRPr lang="cs-CZ" sz="2200" kern="1200" dirty="0"/>
        </a:p>
      </dsp:txBody>
      <dsp:txXfrm>
        <a:off x="0" y="699434"/>
        <a:ext cx="7162800" cy="652050"/>
      </dsp:txXfrm>
    </dsp:sp>
    <dsp:sp modelId="{6344F8C5-EF9C-440E-8FC8-DF141C4CB088}">
      <dsp:nvSpPr>
        <dsp:cNvPr id="0" name=""/>
        <dsp:cNvSpPr/>
      </dsp:nvSpPr>
      <dsp:spPr>
        <a:xfrm>
          <a:off x="0" y="1351485"/>
          <a:ext cx="7162800" cy="655200"/>
        </a:xfrm>
        <a:prstGeom prst="roundRect">
          <a:avLst/>
        </a:prstGeom>
        <a:gradFill rotWithShape="0">
          <a:gsLst>
            <a:gs pos="0">
              <a:schemeClr val="accent2">
                <a:hueOff val="11871614"/>
                <a:satOff val="-77721"/>
                <a:lumOff val="17056"/>
                <a:alphaOff val="0"/>
                <a:tint val="73000"/>
                <a:satMod val="150000"/>
              </a:schemeClr>
            </a:gs>
            <a:gs pos="25000">
              <a:schemeClr val="accent2">
                <a:hueOff val="11871614"/>
                <a:satOff val="-77721"/>
                <a:lumOff val="17056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11871614"/>
                <a:satOff val="-77721"/>
                <a:lumOff val="17056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11871614"/>
                <a:satOff val="-77721"/>
                <a:lumOff val="17056"/>
                <a:alphaOff val="0"/>
                <a:shade val="57000"/>
                <a:satMod val="120000"/>
              </a:schemeClr>
            </a:gs>
            <a:gs pos="80000">
              <a:schemeClr val="accent2">
                <a:hueOff val="11871614"/>
                <a:satOff val="-77721"/>
                <a:lumOff val="17056"/>
                <a:alphaOff val="0"/>
                <a:shade val="56000"/>
                <a:satMod val="145000"/>
              </a:schemeClr>
            </a:gs>
            <a:gs pos="88000">
              <a:schemeClr val="accent2">
                <a:hueOff val="11871614"/>
                <a:satOff val="-77721"/>
                <a:lumOff val="17056"/>
                <a:alphaOff val="0"/>
                <a:shade val="63000"/>
                <a:satMod val="160000"/>
              </a:schemeClr>
            </a:gs>
            <a:gs pos="100000">
              <a:schemeClr val="accent2">
                <a:hueOff val="11871614"/>
                <a:satOff val="-77721"/>
                <a:lumOff val="17056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2">
              <a:hueOff val="11871614"/>
              <a:satOff val="-77721"/>
              <a:lumOff val="17056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hutnictví neželezných kovů</a:t>
          </a:r>
          <a:endParaRPr lang="cs-CZ" sz="2800" kern="1200" dirty="0"/>
        </a:p>
      </dsp:txBody>
      <dsp:txXfrm>
        <a:off x="0" y="1351485"/>
        <a:ext cx="7162800" cy="655200"/>
      </dsp:txXfrm>
    </dsp:sp>
    <dsp:sp modelId="{5E89FADE-2076-43E1-BD9D-98487BC85E90}">
      <dsp:nvSpPr>
        <dsp:cNvPr id="0" name=""/>
        <dsp:cNvSpPr/>
      </dsp:nvSpPr>
      <dsp:spPr>
        <a:xfrm>
          <a:off x="0" y="2006685"/>
          <a:ext cx="7162800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419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 dirty="0" smtClean="0"/>
            <a:t>nejdůležitější je výroba hliníku</a:t>
          </a:r>
          <a:endParaRPr lang="cs-CZ" sz="2200" kern="1200" dirty="0"/>
        </a:p>
      </dsp:txBody>
      <dsp:txXfrm>
        <a:off x="0" y="2006685"/>
        <a:ext cx="7162800" cy="463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4FAE8-D3C3-4129-A0A0-C4662E9432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25E6B-60EF-4F1D-B3D4-EAD6A00D46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42DAC-B481-4CAC-95EF-E5FBCFC9F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04FAE8-D3C3-4129-A0A0-C4662E9432F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B027E-8F9C-4164-8197-68D52B2225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A620A-E06C-459E-AF4D-00A27EEF5F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4AF61-482B-41F4-B6BE-BD1508B9B7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ED52F-1D19-4C77-9F56-264C55129F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525AC3-AE00-4C4B-967F-2A7B4192CB6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26413-4A28-47E7-A6BB-A4CC8013C6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9D3F62DB-4093-464D-B7D3-CF0F33BA2F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B027E-8F9C-4164-8197-68D52B2225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4E0A7E-0F1F-412E-95B1-CF65AAAC01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825E6B-60EF-4F1D-B3D4-EAD6A00D46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42DAC-B481-4CAC-95EF-E5FBCFC9F90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A620A-E06C-459E-AF4D-00A27EEF5F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4AF61-482B-41F4-B6BE-BD1508B9B7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ED52F-1D19-4C77-9F56-264C55129F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25AC3-AE00-4C4B-967F-2A7B4192CB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26413-4A28-47E7-A6BB-A4CC8013C6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F62DB-4093-464D-B7D3-CF0F33BA2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E0A7E-0F1F-412E-95B1-CF65AAAC01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9FE2047-F6F8-4CCE-9854-000B7571DA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9FE2047-F6F8-4CCE-9854-000B7571DA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4/4a/Czech_Republic_location_map.svg/800px-Czech_Republic_location_map.svg.png" TargetMode="External"/><Relationship Id="rId2" Type="http://schemas.openxmlformats.org/officeDocument/2006/relationships/hyperlink" Target="http://office.microsoft.com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ENERGETIKA A TĚŽKÝ PRŮMYSL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Helena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  <p:sp>
        <p:nvSpPr>
          <p:cNvPr id="7" name="Obdélník 6"/>
          <p:cNvSpPr/>
          <p:nvPr/>
        </p:nvSpPr>
        <p:spPr>
          <a:xfrm>
            <a:off x="1600200" y="4191000"/>
            <a:ext cx="60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Z_151_Hospodářství_Energetika a těžký průmysl</a:t>
            </a:r>
            <a:endParaRPr lang="cs-CZ" b="1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b="1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TĚŽBA</a:t>
            </a:r>
            <a:endParaRPr lang="cs-CZ" sz="7200" b="1" dirty="0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těžba přírodních zdrojů ze zemského povrchu (např. rudy, kámen, uhlí, kaolin atd.)</a:t>
            </a:r>
          </a:p>
          <a:p>
            <a:pPr>
              <a:buNone/>
            </a:pPr>
            <a:r>
              <a:rPr lang="cs-CZ" sz="2800" i="1" dirty="0" smtClean="0">
                <a:solidFill>
                  <a:srgbClr val="FFFF00"/>
                </a:solidFill>
              </a:rPr>
              <a:t>Jaký je rozdíl mezi lomem a dolem? Spojte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3581400"/>
            <a:ext cx="14382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LOM</a:t>
            </a:r>
            <a:endParaRPr lang="cs-CZ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4648200"/>
            <a:ext cx="13436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DŮL</a:t>
            </a:r>
            <a:endParaRPr lang="cs-CZ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760521" y="3581400"/>
            <a:ext cx="6383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těžba probíhá pod zemským povrchem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60521" y="4648200"/>
            <a:ext cx="60035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těžba probíhá na zemském povrchu </a:t>
            </a:r>
          </a:p>
          <a:p>
            <a:r>
              <a:rPr lang="cs-CZ" sz="2800" dirty="0" smtClean="0"/>
              <a:t>pomocí pásové dopravní techniky</a:t>
            </a:r>
            <a:endParaRPr lang="cs-CZ" sz="2800" dirty="0"/>
          </a:p>
        </p:txBody>
      </p:sp>
      <p:cxnSp>
        <p:nvCxnSpPr>
          <p:cNvPr id="10" name="Přímá spojovací šipka 9"/>
          <p:cNvCxnSpPr>
            <a:stCxn id="5" idx="3"/>
          </p:cNvCxnSpPr>
          <p:nvPr/>
        </p:nvCxnSpPr>
        <p:spPr>
          <a:xfrm>
            <a:off x="1438214" y="3966121"/>
            <a:ext cx="1304986" cy="129167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endCxn id="7" idx="1"/>
          </p:cNvCxnSpPr>
          <p:nvPr/>
        </p:nvCxnSpPr>
        <p:spPr>
          <a:xfrm flipV="1">
            <a:off x="1295400" y="3843010"/>
            <a:ext cx="1465121" cy="11099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hlinkClick r:id="rId2"/>
              </a:rPr>
              <a:t>http://office.</a:t>
            </a:r>
            <a:r>
              <a:rPr lang="cs-CZ" sz="2000" dirty="0" err="1" smtClean="0">
                <a:hlinkClick r:id="rId2"/>
              </a:rPr>
              <a:t>microsoft.com</a:t>
            </a:r>
            <a:endParaRPr lang="cs-CZ" sz="2000" dirty="0" smtClean="0"/>
          </a:p>
          <a:p>
            <a:r>
              <a:rPr lang="cs-CZ" sz="2000" dirty="0" smtClean="0"/>
              <a:t>Seznam tepelných elektráren v Česku. In: </a:t>
            </a:r>
            <a:r>
              <a:rPr lang="cs-CZ" sz="2000" i="1" dirty="0" err="1" smtClean="0"/>
              <a:t>Wikipedia</a:t>
            </a:r>
            <a:r>
              <a:rPr lang="cs-CZ" sz="2000" i="1" dirty="0" smtClean="0"/>
              <a:t>: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free </a:t>
            </a:r>
            <a:r>
              <a:rPr lang="cs-CZ" sz="2000" i="1" dirty="0" err="1" smtClean="0"/>
              <a:t>encyclopedia</a:t>
            </a:r>
            <a:r>
              <a:rPr lang="cs-CZ" sz="2000" dirty="0" smtClean="0"/>
              <a:t> [online]. San </a:t>
            </a:r>
            <a:r>
              <a:rPr lang="cs-CZ" sz="2000" dirty="0" err="1" smtClean="0"/>
              <a:t>Francisco</a:t>
            </a:r>
            <a:r>
              <a:rPr lang="cs-CZ" sz="2000" dirty="0" smtClean="0"/>
              <a:t> (CA): </a:t>
            </a:r>
            <a:r>
              <a:rPr lang="cs-CZ" sz="2000" dirty="0" err="1" smtClean="0"/>
              <a:t>Wikimedia</a:t>
            </a:r>
            <a:r>
              <a:rPr lang="cs-CZ" sz="2000" dirty="0" smtClean="0"/>
              <a:t> </a:t>
            </a:r>
            <a:r>
              <a:rPr lang="cs-CZ" sz="2000" dirty="0" err="1" smtClean="0"/>
              <a:t>Foundation</a:t>
            </a:r>
            <a:r>
              <a:rPr lang="cs-CZ" sz="2000" dirty="0" smtClean="0"/>
              <a:t>, 2001- [cit. 2013-06-10]. Dostupné z: </a:t>
            </a:r>
            <a:r>
              <a:rPr lang="cs-CZ" sz="2000" dirty="0" smtClean="0">
                <a:hlinkClick r:id="rId3"/>
              </a:rPr>
              <a:t>http://upload.wikimedia.org/wikipedia/commons/thumb/4/4a/Czech_Republic_location_map.svg/800px-Czech_Republic_location_map.svg.png</a:t>
            </a:r>
            <a:endParaRPr lang="cs-CZ" sz="2000" dirty="0" smtClean="0"/>
          </a:p>
          <a:p>
            <a:endParaRPr lang="cs-CZ" sz="2000" dirty="0"/>
          </a:p>
        </p:txBody>
      </p:sp>
      <p:pic>
        <p:nvPicPr>
          <p:cNvPr id="5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upevňování učiva o energetice a těžkém průmyslu na Zemi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vysvětluje základní informace nutné k pochopení učiva s možností aktivního zapojení žáka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zeměpis a </a:t>
            </a:r>
            <a:r>
              <a:rPr lang="cs-CZ" dirty="0"/>
              <a:t>ročník </a:t>
            </a:r>
            <a:r>
              <a:rPr lang="cs-CZ" dirty="0" smtClean="0"/>
              <a:t>devátý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457200"/>
            <a:ext cx="7467600" cy="64008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významnou složkou zpracovatelského průmyslu je průmysl </a:t>
            </a:r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těžký</a:t>
            </a:r>
          </a:p>
          <a:p>
            <a:endParaRPr lang="cs-CZ" sz="6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cs-CZ" sz="6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cs-CZ" sz="6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cs-CZ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patří sem: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7346" name="Picture 2" descr="Cybart,hmotnosti,síla,sport,vzpírání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838200"/>
            <a:ext cx="5638800" cy="5638800"/>
          </a:xfrm>
          <a:prstGeom prst="rect">
            <a:avLst/>
          </a:prstGeom>
          <a:noFill/>
        </p:spPr>
      </p:pic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3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ENERGETIKA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24000"/>
            <a:ext cx="83058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 výroba elektrické energie v elektrárnách a její transport</a:t>
            </a:r>
          </a:p>
          <a:p>
            <a:r>
              <a:rPr lang="cs-CZ" dirty="0" smtClean="0"/>
              <a:t>z hlediska zdroje dělíme na obnovitelné a neobnovitelné</a:t>
            </a:r>
          </a:p>
          <a:p>
            <a:pPr>
              <a:buNone/>
            </a:pPr>
            <a:r>
              <a:rPr lang="cs-CZ" sz="2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Úkol: Elektrárny využívající obnovitelné zdroje vybarvěte zeleně a elektrárny s neobnovitelnými zdroji vybarvěte červeně</a:t>
            </a:r>
          </a:p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52400" y="4419600"/>
            <a:ext cx="22860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geotermální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04800" y="5486400"/>
            <a:ext cx="19812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solární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14800" y="4191000"/>
            <a:ext cx="19812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vodní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667000" y="4953000"/>
            <a:ext cx="19812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větrné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934200" y="4038600"/>
            <a:ext cx="19812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tepelné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943600" y="4953000"/>
            <a:ext cx="19812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jaderné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28600" y="4038600"/>
            <a:ext cx="86164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světová produkce elektrické </a:t>
            </a:r>
          </a:p>
          <a:p>
            <a:pPr algn="ctr"/>
            <a:r>
              <a:rPr lang="cs-C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energie prudce stoupá</a:t>
            </a:r>
            <a:endParaRPr lang="cs-CZ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8C70F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8C70F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8C70F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8C70F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8C70F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3022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i="1" dirty="0" smtClean="0">
                <a:solidFill>
                  <a:srgbClr val="FFFF00"/>
                </a:solidFill>
              </a:rPr>
              <a:t>Spojte stát s nejvyšší podílem určitého typu elektrárny</a:t>
            </a:r>
            <a:endParaRPr lang="cs-CZ" i="1" dirty="0">
              <a:solidFill>
                <a:srgbClr val="FFFF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0" y="1600200"/>
            <a:ext cx="3657600" cy="4525963"/>
          </a:xfrm>
        </p:spPr>
        <p:txBody>
          <a:bodyPr>
            <a:normAutofit/>
          </a:bodyPr>
          <a:lstStyle/>
          <a:p>
            <a:r>
              <a:rPr lang="cs-CZ" sz="4400" dirty="0" smtClean="0"/>
              <a:t>Norsko</a:t>
            </a:r>
          </a:p>
          <a:p>
            <a:pPr>
              <a:buNone/>
            </a:pPr>
            <a:endParaRPr lang="cs-CZ" sz="4400" dirty="0" smtClean="0"/>
          </a:p>
          <a:p>
            <a:r>
              <a:rPr lang="cs-CZ" sz="4400" dirty="0" smtClean="0"/>
              <a:t>Čína</a:t>
            </a:r>
          </a:p>
          <a:p>
            <a:pPr>
              <a:buNone/>
            </a:pPr>
            <a:endParaRPr lang="cs-CZ" sz="4400" dirty="0" smtClean="0"/>
          </a:p>
          <a:p>
            <a:r>
              <a:rPr lang="cs-CZ" sz="4400" dirty="0" smtClean="0"/>
              <a:t>Francie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657600" cy="4525963"/>
          </a:xfrm>
        </p:spPr>
        <p:txBody>
          <a:bodyPr/>
          <a:lstStyle/>
          <a:p>
            <a:r>
              <a:rPr lang="cs-CZ" sz="4400" dirty="0" smtClean="0"/>
              <a:t>jaderná </a:t>
            </a:r>
          </a:p>
          <a:p>
            <a:pPr>
              <a:buNone/>
            </a:pPr>
            <a:endParaRPr lang="cs-CZ" sz="4400" dirty="0" smtClean="0"/>
          </a:p>
          <a:p>
            <a:r>
              <a:rPr lang="cs-CZ" sz="4400" dirty="0" smtClean="0"/>
              <a:t>vodní</a:t>
            </a:r>
          </a:p>
          <a:p>
            <a:pPr>
              <a:buNone/>
            </a:pPr>
            <a:endParaRPr lang="cs-CZ" sz="4400" dirty="0" smtClean="0"/>
          </a:p>
          <a:p>
            <a:r>
              <a:rPr lang="cs-CZ" sz="4400" dirty="0" smtClean="0"/>
              <a:t>tepelná</a:t>
            </a:r>
            <a:endParaRPr lang="cs-CZ" sz="4400" dirty="0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2362200" y="2057400"/>
            <a:ext cx="3200400" cy="15240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1752600" y="3657600"/>
            <a:ext cx="3886200" cy="16002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V="1">
            <a:off x="2438400" y="2057400"/>
            <a:ext cx="3200400" cy="32004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0"/>
            <a:ext cx="747064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Seznam tepelných elektráren na území ČR – </a:t>
            </a:r>
            <a:r>
              <a:rPr lang="cs-CZ" sz="3100" i="1" dirty="0" smtClean="0">
                <a:solidFill>
                  <a:srgbClr val="FFFF00"/>
                </a:solidFill>
              </a:rPr>
              <a:t>jaderné el. zakroužkujte</a:t>
            </a:r>
            <a:endParaRPr lang="cs-CZ" sz="3100" i="1" dirty="0">
              <a:solidFill>
                <a:srgbClr val="FFFF00"/>
              </a:solidFill>
            </a:endParaRPr>
          </a:p>
        </p:txBody>
      </p:sp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38901"/>
            <a:ext cx="9144000" cy="555294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7" name="Volný tvar 6"/>
          <p:cNvSpPr/>
          <p:nvPr/>
        </p:nvSpPr>
        <p:spPr>
          <a:xfrm>
            <a:off x="4542948" y="5156054"/>
            <a:ext cx="1128982" cy="555633"/>
          </a:xfrm>
          <a:custGeom>
            <a:avLst/>
            <a:gdLst>
              <a:gd name="connsiteX0" fmla="*/ 1089226 w 1128982"/>
              <a:gd name="connsiteY0" fmla="*/ 237581 h 555633"/>
              <a:gd name="connsiteX1" fmla="*/ 1075974 w 1128982"/>
              <a:gd name="connsiteY1" fmla="*/ 184572 h 555633"/>
              <a:gd name="connsiteX2" fmla="*/ 969956 w 1128982"/>
              <a:gd name="connsiteY2" fmla="*/ 105059 h 555633"/>
              <a:gd name="connsiteX3" fmla="*/ 916948 w 1128982"/>
              <a:gd name="connsiteY3" fmla="*/ 78555 h 555633"/>
              <a:gd name="connsiteX4" fmla="*/ 877191 w 1128982"/>
              <a:gd name="connsiteY4" fmla="*/ 52050 h 555633"/>
              <a:gd name="connsiteX5" fmla="*/ 810930 w 1128982"/>
              <a:gd name="connsiteY5" fmla="*/ 38798 h 555633"/>
              <a:gd name="connsiteX6" fmla="*/ 704913 w 1128982"/>
              <a:gd name="connsiteY6" fmla="*/ 25546 h 555633"/>
              <a:gd name="connsiteX7" fmla="*/ 665156 w 1128982"/>
              <a:gd name="connsiteY7" fmla="*/ 52050 h 555633"/>
              <a:gd name="connsiteX8" fmla="*/ 280843 w 1128982"/>
              <a:gd name="connsiteY8" fmla="*/ 65303 h 555633"/>
              <a:gd name="connsiteX9" fmla="*/ 174826 w 1128982"/>
              <a:gd name="connsiteY9" fmla="*/ 91807 h 555633"/>
              <a:gd name="connsiteX10" fmla="*/ 68809 w 1128982"/>
              <a:gd name="connsiteY10" fmla="*/ 197824 h 555633"/>
              <a:gd name="connsiteX11" fmla="*/ 29052 w 1128982"/>
              <a:gd name="connsiteY11" fmla="*/ 224329 h 555633"/>
              <a:gd name="connsiteX12" fmla="*/ 42304 w 1128982"/>
              <a:gd name="connsiteY12" fmla="*/ 396607 h 555633"/>
              <a:gd name="connsiteX13" fmla="*/ 135069 w 1128982"/>
              <a:gd name="connsiteY13" fmla="*/ 436363 h 555633"/>
              <a:gd name="connsiteX14" fmla="*/ 174826 w 1128982"/>
              <a:gd name="connsiteY14" fmla="*/ 449616 h 555633"/>
              <a:gd name="connsiteX15" fmla="*/ 360356 w 1128982"/>
              <a:gd name="connsiteY15" fmla="*/ 489372 h 555633"/>
              <a:gd name="connsiteX16" fmla="*/ 413365 w 1128982"/>
              <a:gd name="connsiteY16" fmla="*/ 502624 h 555633"/>
              <a:gd name="connsiteX17" fmla="*/ 453122 w 1128982"/>
              <a:gd name="connsiteY17" fmla="*/ 515876 h 555633"/>
              <a:gd name="connsiteX18" fmla="*/ 598895 w 1128982"/>
              <a:gd name="connsiteY18" fmla="*/ 529129 h 555633"/>
              <a:gd name="connsiteX19" fmla="*/ 678409 w 1128982"/>
              <a:gd name="connsiteY19" fmla="*/ 542381 h 555633"/>
              <a:gd name="connsiteX20" fmla="*/ 718165 w 1128982"/>
              <a:gd name="connsiteY20" fmla="*/ 555633 h 555633"/>
              <a:gd name="connsiteX21" fmla="*/ 1022965 w 1128982"/>
              <a:gd name="connsiteY21" fmla="*/ 529129 h 555633"/>
              <a:gd name="connsiteX22" fmla="*/ 1062722 w 1128982"/>
              <a:gd name="connsiteY22" fmla="*/ 502624 h 555633"/>
              <a:gd name="connsiteX23" fmla="*/ 1102478 w 1128982"/>
              <a:gd name="connsiteY23" fmla="*/ 489372 h 555633"/>
              <a:gd name="connsiteX24" fmla="*/ 1128982 w 1128982"/>
              <a:gd name="connsiteY24" fmla="*/ 436363 h 555633"/>
              <a:gd name="connsiteX25" fmla="*/ 1115730 w 1128982"/>
              <a:gd name="connsiteY25" fmla="*/ 396607 h 555633"/>
              <a:gd name="connsiteX26" fmla="*/ 1089226 w 1128982"/>
              <a:gd name="connsiteY26" fmla="*/ 290589 h 555633"/>
              <a:gd name="connsiteX27" fmla="*/ 1089226 w 1128982"/>
              <a:gd name="connsiteY27" fmla="*/ 237581 h 555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28982" h="555633">
                <a:moveTo>
                  <a:pt x="1089226" y="237581"/>
                </a:moveTo>
                <a:cubicBezTo>
                  <a:pt x="1087017" y="219911"/>
                  <a:pt x="1086077" y="199727"/>
                  <a:pt x="1075974" y="184572"/>
                </a:cubicBezTo>
                <a:cubicBezTo>
                  <a:pt x="1021574" y="102972"/>
                  <a:pt x="1029624" y="130631"/>
                  <a:pt x="969956" y="105059"/>
                </a:cubicBezTo>
                <a:cubicBezTo>
                  <a:pt x="951798" y="97277"/>
                  <a:pt x="934100" y="88356"/>
                  <a:pt x="916948" y="78555"/>
                </a:cubicBezTo>
                <a:cubicBezTo>
                  <a:pt x="903119" y="70653"/>
                  <a:pt x="892104" y="57643"/>
                  <a:pt x="877191" y="52050"/>
                </a:cubicBezTo>
                <a:cubicBezTo>
                  <a:pt x="856101" y="44141"/>
                  <a:pt x="833017" y="43215"/>
                  <a:pt x="810930" y="38798"/>
                </a:cubicBezTo>
                <a:cubicBezTo>
                  <a:pt x="762159" y="6284"/>
                  <a:pt x="773036" y="0"/>
                  <a:pt x="704913" y="25546"/>
                </a:cubicBezTo>
                <a:cubicBezTo>
                  <a:pt x="690000" y="31138"/>
                  <a:pt x="681014" y="50563"/>
                  <a:pt x="665156" y="52050"/>
                </a:cubicBezTo>
                <a:cubicBezTo>
                  <a:pt x="537535" y="64015"/>
                  <a:pt x="408947" y="60885"/>
                  <a:pt x="280843" y="65303"/>
                </a:cubicBezTo>
                <a:cubicBezTo>
                  <a:pt x="268525" y="67767"/>
                  <a:pt x="194002" y="79822"/>
                  <a:pt x="174826" y="91807"/>
                </a:cubicBezTo>
                <a:cubicBezTo>
                  <a:pt x="65713" y="160003"/>
                  <a:pt x="145530" y="121103"/>
                  <a:pt x="68809" y="197824"/>
                </a:cubicBezTo>
                <a:cubicBezTo>
                  <a:pt x="57547" y="209086"/>
                  <a:pt x="42304" y="215494"/>
                  <a:pt x="29052" y="224329"/>
                </a:cubicBezTo>
                <a:cubicBezTo>
                  <a:pt x="18471" y="298398"/>
                  <a:pt x="0" y="328921"/>
                  <a:pt x="42304" y="396607"/>
                </a:cubicBezTo>
                <a:cubicBezTo>
                  <a:pt x="59847" y="424675"/>
                  <a:pt x="109341" y="429012"/>
                  <a:pt x="135069" y="436363"/>
                </a:cubicBezTo>
                <a:cubicBezTo>
                  <a:pt x="148501" y="440201"/>
                  <a:pt x="161349" y="445940"/>
                  <a:pt x="174826" y="449616"/>
                </a:cubicBezTo>
                <a:cubicBezTo>
                  <a:pt x="337350" y="493941"/>
                  <a:pt x="222458" y="461793"/>
                  <a:pt x="360356" y="489372"/>
                </a:cubicBezTo>
                <a:cubicBezTo>
                  <a:pt x="378216" y="492944"/>
                  <a:pt x="395852" y="497620"/>
                  <a:pt x="413365" y="502624"/>
                </a:cubicBezTo>
                <a:cubicBezTo>
                  <a:pt x="426797" y="506462"/>
                  <a:pt x="439293" y="513900"/>
                  <a:pt x="453122" y="515876"/>
                </a:cubicBezTo>
                <a:cubicBezTo>
                  <a:pt x="501423" y="522776"/>
                  <a:pt x="550438" y="523428"/>
                  <a:pt x="598895" y="529129"/>
                </a:cubicBezTo>
                <a:cubicBezTo>
                  <a:pt x="625581" y="532269"/>
                  <a:pt x="651904" y="537964"/>
                  <a:pt x="678409" y="542381"/>
                </a:cubicBezTo>
                <a:cubicBezTo>
                  <a:pt x="691661" y="546798"/>
                  <a:pt x="704196" y="555633"/>
                  <a:pt x="718165" y="555633"/>
                </a:cubicBezTo>
                <a:cubicBezTo>
                  <a:pt x="854971" y="555633"/>
                  <a:pt x="907028" y="545691"/>
                  <a:pt x="1022965" y="529129"/>
                </a:cubicBezTo>
                <a:cubicBezTo>
                  <a:pt x="1036217" y="520294"/>
                  <a:pt x="1048476" y="509747"/>
                  <a:pt x="1062722" y="502624"/>
                </a:cubicBezTo>
                <a:cubicBezTo>
                  <a:pt x="1075216" y="496377"/>
                  <a:pt x="1092601" y="499250"/>
                  <a:pt x="1102478" y="489372"/>
                </a:cubicBezTo>
                <a:cubicBezTo>
                  <a:pt x="1116447" y="475403"/>
                  <a:pt x="1120147" y="454033"/>
                  <a:pt x="1128982" y="436363"/>
                </a:cubicBezTo>
                <a:cubicBezTo>
                  <a:pt x="1124565" y="423111"/>
                  <a:pt x="1119405" y="410084"/>
                  <a:pt x="1115730" y="396607"/>
                </a:cubicBezTo>
                <a:cubicBezTo>
                  <a:pt x="1106146" y="361464"/>
                  <a:pt x="1100745" y="325147"/>
                  <a:pt x="1089226" y="290589"/>
                </a:cubicBezTo>
                <a:cubicBezTo>
                  <a:pt x="1074577" y="246642"/>
                  <a:pt x="1091435" y="255251"/>
                  <a:pt x="1089226" y="23758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2491409" y="5004840"/>
            <a:ext cx="977074" cy="536778"/>
          </a:xfrm>
          <a:custGeom>
            <a:avLst/>
            <a:gdLst>
              <a:gd name="connsiteX0" fmla="*/ 795130 w 977074"/>
              <a:gd name="connsiteY0" fmla="*/ 534569 h 536778"/>
              <a:gd name="connsiteX1" fmla="*/ 278295 w 977074"/>
              <a:gd name="connsiteY1" fmla="*/ 494812 h 536778"/>
              <a:gd name="connsiteX2" fmla="*/ 238539 w 977074"/>
              <a:gd name="connsiteY2" fmla="*/ 468308 h 536778"/>
              <a:gd name="connsiteX3" fmla="*/ 145774 w 977074"/>
              <a:gd name="connsiteY3" fmla="*/ 441803 h 536778"/>
              <a:gd name="connsiteX4" fmla="*/ 92765 w 977074"/>
              <a:gd name="connsiteY4" fmla="*/ 415299 h 536778"/>
              <a:gd name="connsiteX5" fmla="*/ 26504 w 977074"/>
              <a:gd name="connsiteY5" fmla="*/ 282777 h 536778"/>
              <a:gd name="connsiteX6" fmla="*/ 13252 w 977074"/>
              <a:gd name="connsiteY6" fmla="*/ 243021 h 536778"/>
              <a:gd name="connsiteX7" fmla="*/ 0 w 977074"/>
              <a:gd name="connsiteY7" fmla="*/ 203264 h 536778"/>
              <a:gd name="connsiteX8" fmla="*/ 39756 w 977074"/>
              <a:gd name="connsiteY8" fmla="*/ 123751 h 536778"/>
              <a:gd name="connsiteX9" fmla="*/ 66261 w 977074"/>
              <a:gd name="connsiteY9" fmla="*/ 97247 h 536778"/>
              <a:gd name="connsiteX10" fmla="*/ 185530 w 977074"/>
              <a:gd name="connsiteY10" fmla="*/ 57490 h 536778"/>
              <a:gd name="connsiteX11" fmla="*/ 384313 w 977074"/>
              <a:gd name="connsiteY11" fmla="*/ 30986 h 536778"/>
              <a:gd name="connsiteX12" fmla="*/ 516834 w 977074"/>
              <a:gd name="connsiteY12" fmla="*/ 4482 h 536778"/>
              <a:gd name="connsiteX13" fmla="*/ 848139 w 977074"/>
              <a:gd name="connsiteY13" fmla="*/ 30986 h 536778"/>
              <a:gd name="connsiteX14" fmla="*/ 914400 w 977074"/>
              <a:gd name="connsiteY14" fmla="*/ 137003 h 536778"/>
              <a:gd name="connsiteX15" fmla="*/ 927652 w 977074"/>
              <a:gd name="connsiteY15" fmla="*/ 176760 h 536778"/>
              <a:gd name="connsiteX16" fmla="*/ 940904 w 977074"/>
              <a:gd name="connsiteY16" fmla="*/ 349038 h 536778"/>
              <a:gd name="connsiteX17" fmla="*/ 927652 w 977074"/>
              <a:gd name="connsiteY17" fmla="*/ 468308 h 536778"/>
              <a:gd name="connsiteX18" fmla="*/ 834887 w 977074"/>
              <a:gd name="connsiteY18" fmla="*/ 508064 h 536778"/>
              <a:gd name="connsiteX19" fmla="*/ 795130 w 977074"/>
              <a:gd name="connsiteY19" fmla="*/ 534569 h 536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77074" h="536778">
                <a:moveTo>
                  <a:pt x="795130" y="534569"/>
                </a:moveTo>
                <a:cubicBezTo>
                  <a:pt x="702365" y="532360"/>
                  <a:pt x="609876" y="513233"/>
                  <a:pt x="278295" y="494812"/>
                </a:cubicBezTo>
                <a:cubicBezTo>
                  <a:pt x="265043" y="485977"/>
                  <a:pt x="252785" y="475431"/>
                  <a:pt x="238539" y="468308"/>
                </a:cubicBezTo>
                <a:cubicBezTo>
                  <a:pt x="206509" y="452293"/>
                  <a:pt x="179731" y="454537"/>
                  <a:pt x="145774" y="441803"/>
                </a:cubicBezTo>
                <a:cubicBezTo>
                  <a:pt x="127277" y="434866"/>
                  <a:pt x="110435" y="424134"/>
                  <a:pt x="92765" y="415299"/>
                </a:cubicBezTo>
                <a:cubicBezTo>
                  <a:pt x="36245" y="339939"/>
                  <a:pt x="59993" y="383244"/>
                  <a:pt x="26504" y="282777"/>
                </a:cubicBezTo>
                <a:lnTo>
                  <a:pt x="13252" y="243021"/>
                </a:lnTo>
                <a:lnTo>
                  <a:pt x="0" y="203264"/>
                </a:lnTo>
                <a:cubicBezTo>
                  <a:pt x="13996" y="161275"/>
                  <a:pt x="10398" y="160449"/>
                  <a:pt x="39756" y="123751"/>
                </a:cubicBezTo>
                <a:cubicBezTo>
                  <a:pt x="47561" y="113995"/>
                  <a:pt x="55413" y="103446"/>
                  <a:pt x="66261" y="97247"/>
                </a:cubicBezTo>
                <a:cubicBezTo>
                  <a:pt x="111948" y="71140"/>
                  <a:pt x="138143" y="71029"/>
                  <a:pt x="185530" y="57490"/>
                </a:cubicBezTo>
                <a:cubicBezTo>
                  <a:pt x="296972" y="25649"/>
                  <a:pt x="130557" y="52132"/>
                  <a:pt x="384313" y="30986"/>
                </a:cubicBezTo>
                <a:cubicBezTo>
                  <a:pt x="428487" y="22151"/>
                  <a:pt x="472009" y="0"/>
                  <a:pt x="516834" y="4482"/>
                </a:cubicBezTo>
                <a:cubicBezTo>
                  <a:pt x="715435" y="24342"/>
                  <a:pt x="605060" y="14781"/>
                  <a:pt x="848139" y="30986"/>
                </a:cubicBezTo>
                <a:cubicBezTo>
                  <a:pt x="911141" y="72987"/>
                  <a:pt x="882859" y="42381"/>
                  <a:pt x="914400" y="137003"/>
                </a:cubicBezTo>
                <a:lnTo>
                  <a:pt x="927652" y="176760"/>
                </a:lnTo>
                <a:cubicBezTo>
                  <a:pt x="932069" y="234186"/>
                  <a:pt x="934175" y="291837"/>
                  <a:pt x="940904" y="349038"/>
                </a:cubicBezTo>
                <a:cubicBezTo>
                  <a:pt x="947557" y="405591"/>
                  <a:pt x="977074" y="410649"/>
                  <a:pt x="927652" y="468308"/>
                </a:cubicBezTo>
                <a:cubicBezTo>
                  <a:pt x="906970" y="492437"/>
                  <a:pt x="861691" y="494662"/>
                  <a:pt x="834887" y="508064"/>
                </a:cubicBezTo>
                <a:cubicBezTo>
                  <a:pt x="777593" y="536711"/>
                  <a:pt x="887895" y="536778"/>
                  <a:pt x="795130" y="534569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06954"/>
            <a:ext cx="5270500" cy="1151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b="1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HUTNICTVÍ</a:t>
            </a:r>
            <a:endParaRPr lang="cs-CZ" sz="7200" b="1" dirty="0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zabývá se získáváním a zpracováním kovů a jejich slitin</a:t>
            </a:r>
          </a:p>
          <a:p>
            <a:r>
              <a:rPr lang="cs-CZ" dirty="0" smtClean="0"/>
              <a:t>dělíme na: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228600" y="3276600"/>
          <a:ext cx="71628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b="1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CHEMICKÝ</a:t>
            </a:r>
            <a:endParaRPr lang="cs-CZ" sz="7200" b="1" dirty="0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4525963"/>
          </a:xfrm>
        </p:spPr>
        <p:txBody>
          <a:bodyPr/>
          <a:lstStyle/>
          <a:p>
            <a:r>
              <a:rPr lang="cs-CZ" dirty="0" smtClean="0"/>
              <a:t>patří sem jen určitá část</a:t>
            </a:r>
          </a:p>
          <a:p>
            <a:r>
              <a:rPr lang="cs-CZ" dirty="0" smtClean="0"/>
              <a:t>součástí chemie je i ..................................... = zpracování ropy na tekutá paliva a další výrobky (</a:t>
            </a:r>
            <a:r>
              <a:rPr lang="cs-CZ" i="1" dirty="0" smtClean="0">
                <a:solidFill>
                  <a:srgbClr val="FFFF00"/>
                </a:solidFill>
              </a:rPr>
              <a:t>doplň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62400" y="1981200"/>
            <a:ext cx="39437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/>
              <a:t>PETROCHEMIE</a:t>
            </a:r>
            <a:endParaRPr lang="cs-CZ" sz="4000" dirty="0"/>
          </a:p>
        </p:txBody>
      </p:sp>
      <p:pic>
        <p:nvPicPr>
          <p:cNvPr id="84994" name="Picture 2" descr="budovy,čerpadla,průmyslová odvětví,rafinérie,ropné vrty,těžební čerpadla,těžební věž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762375"/>
            <a:ext cx="3095625" cy="3095625"/>
          </a:xfrm>
          <a:prstGeom prst="rect">
            <a:avLst/>
          </a:prstGeom>
          <a:noFill/>
        </p:spPr>
      </p:pic>
      <p:pic>
        <p:nvPicPr>
          <p:cNvPr id="84996" name="Picture 4" descr="dámy,Den sázení stromků,Den Země,děvčata,hnojivo,lidé,listy,pečovat,příroda,problémy životního prostředí,prostředí,rostliny,ruce,sázení,sazenice,špína,zachování,zahradničení,zahrady,zelené,žen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75" y="2819400"/>
            <a:ext cx="2714625" cy="2714625"/>
          </a:xfrm>
          <a:prstGeom prst="rect">
            <a:avLst/>
          </a:prstGeom>
          <a:noFill/>
        </p:spPr>
      </p:pic>
      <p:pic>
        <p:nvPicPr>
          <p:cNvPr id="84998" name="Picture 6" descr="průmyslová odvětví,rozprašovače hnojiv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276600"/>
            <a:ext cx="2362200" cy="2362200"/>
          </a:xfrm>
          <a:prstGeom prst="rect">
            <a:avLst/>
          </a:prstGeom>
          <a:noFill/>
        </p:spPr>
      </p:pic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b="1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STROJÍRENSKÝ</a:t>
            </a:r>
            <a:endParaRPr lang="cs-CZ" sz="7200" b="1" dirty="0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technický obor, zabývající se návrhem, výrobou a údržbou strojů a zařízení</a:t>
            </a:r>
          </a:p>
          <a:p>
            <a:r>
              <a:rPr lang="cs-CZ" dirty="0" smtClean="0"/>
              <a:t>pouze část tohoto průmyslu</a:t>
            </a:r>
          </a:p>
          <a:p>
            <a:endParaRPr lang="cs-CZ" dirty="0"/>
          </a:p>
        </p:txBody>
      </p:sp>
      <p:pic>
        <p:nvPicPr>
          <p:cNvPr id="83970" name="Picture 2" descr="domácnost,sekačky na trávu,traktory,zemědělství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276600"/>
            <a:ext cx="3095625" cy="3095625"/>
          </a:xfrm>
          <a:prstGeom prst="rect">
            <a:avLst/>
          </a:prstGeom>
          <a:noFill/>
        </p:spPr>
      </p:pic>
      <p:pic>
        <p:nvPicPr>
          <p:cNvPr id="83972" name="Picture 4" descr="farmářství,farmy,kombajny,průmyslová odvětví,zemědělské stroje,zemědělství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3048000"/>
            <a:ext cx="3095625" cy="3095625"/>
          </a:xfrm>
          <a:prstGeom prst="rect">
            <a:avLst/>
          </a:prstGeom>
          <a:noFill/>
        </p:spPr>
      </p:pic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314</Words>
  <Application>Microsoft Office PowerPoint</Application>
  <PresentationFormat>Předvádění na obrazovce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Výchozí návrh</vt:lpstr>
      <vt:lpstr>Technický</vt:lpstr>
      <vt:lpstr>ENERGETIKA A TĚŽKÝ PRŮMYSL</vt:lpstr>
      <vt:lpstr>Anotace:</vt:lpstr>
      <vt:lpstr>Snímek 3</vt:lpstr>
      <vt:lpstr>ENERGETIKA</vt:lpstr>
      <vt:lpstr>Spojte stát s nejvyšší podílem určitého typu elektrárny</vt:lpstr>
      <vt:lpstr>Seznam tepelných elektráren na území ČR – jaderné el. zakroužkujte</vt:lpstr>
      <vt:lpstr>HUTNICTVÍ</vt:lpstr>
      <vt:lpstr>CHEMICKÝ</vt:lpstr>
      <vt:lpstr>STROJÍRENSKÝ</vt:lpstr>
      <vt:lpstr>TĚŽBA</vt:lpstr>
      <vt:lpstr>Zdroje obrázků: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Helenečka</dc:creator>
  <cp:lastModifiedBy>Helenka</cp:lastModifiedBy>
  <cp:revision>54</cp:revision>
  <cp:lastPrinted>1601-01-01T00:00:00Z</cp:lastPrinted>
  <dcterms:created xsi:type="dcterms:W3CDTF">1601-01-01T00:00:00Z</dcterms:created>
  <dcterms:modified xsi:type="dcterms:W3CDTF">2013-06-10T17:46:11Z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