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03E1-4909-4035-98B3-00827F8FD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78E2-249B-4198-923C-56DD26B0B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BCD3-89AF-4B80-BC38-C1D252029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36903E1-4909-4035-98B3-00827F8FDD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99673FF-AADB-4FF9-A29E-5F3B3A515D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4EBEF79-D953-4CD9-A998-CE1AA90412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F3C10-9240-46EE-81C5-59FB3EEF4D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F9D3-92FB-4ADD-A62F-2FE16E491A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D24C8B8-9856-4227-A873-695A4D6377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BB0D2-7483-4A77-859E-9E47DD0BAB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9F76710-784B-41C9-AAC5-3E94BE6620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73FF-AADB-4FF9-A29E-5F3B3A515D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85E2AC4-FB99-42EB-8BFF-D770556961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F78E2-249B-4198-923C-56DD26B0B3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5BCD3-89AF-4B80-BC38-C1D2520295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EF79-D953-4CD9-A998-CE1AA9041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3C10-9240-46EE-81C5-59FB3EEF4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5F9D3-92FB-4ADD-A62F-2FE16E491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C8B8-9856-4227-A873-695A4D637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B0D2-7483-4A77-859E-9E47DD0BA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6710-784B-41C9-AAC5-3E94BE6620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2AC4-FB99-42EB-8BFF-D77055696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B26EDF-65C9-46C6-A7FE-0A582AF4F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B26EDF-65C9-46C6-A7FE-0A582AF4F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SPOTŘEBNÍ PRŮMYSL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000" y="4114800"/>
            <a:ext cx="460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Z_152_Hospodářství_Spotřební průmysl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konec</a:t>
            </a:r>
            <a:endParaRPr lang="cs-CZ" sz="9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 probíranou látkou hospodářství, v této hodině pak Spotřební průmysl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s aktivním zapojením žáka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Evropa,evropský,geografie,kontinenty,mapy,země nebo obla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5"/>
              </a:clrFrom>
              <a:clrTo>
                <a:srgbClr val="FD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200400"/>
            <a:ext cx="3657601" cy="3657601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zahrnuje mnoho odvětví a oborů včetně části </a:t>
            </a:r>
            <a:r>
              <a:rPr lang="cs-CZ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strojírenského</a:t>
            </a:r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3200" dirty="0" smtClean="0"/>
              <a:t>a </a:t>
            </a:r>
            <a:r>
              <a:rPr lang="cs-CZ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chemického</a:t>
            </a:r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3200" dirty="0" smtClean="0"/>
              <a:t>průmyslu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největší soustředění spotřebního průmyslu najdeme na </a:t>
            </a:r>
          </a:p>
          <a:p>
            <a:pPr>
              <a:buNone/>
            </a:pPr>
            <a:r>
              <a:rPr lang="cs-CZ" sz="3200" dirty="0" smtClean="0"/>
              <a:t>  území hospodářsky </a:t>
            </a:r>
          </a:p>
          <a:p>
            <a:pPr>
              <a:buNone/>
            </a:pPr>
            <a:r>
              <a:rPr lang="cs-CZ" sz="3200" dirty="0" smtClean="0"/>
              <a:t>  nejvyspělejších zemí světa </a:t>
            </a:r>
          </a:p>
          <a:p>
            <a:pPr>
              <a:buNone/>
            </a:pPr>
            <a:r>
              <a:rPr lang="cs-CZ" sz="3200" dirty="0" smtClean="0"/>
              <a:t>  (např. západní Evropa)</a:t>
            </a:r>
          </a:p>
          <a:p>
            <a:endParaRPr lang="cs-CZ" sz="32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Strojírenský průmysl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458200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jedním z ukazatelů rozvoje hospodářství země je výroba: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papíru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automobilů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letadel</a:t>
            </a:r>
          </a:p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Co se dá považovat za výrazný krok ve strojírenství?</a:t>
            </a:r>
            <a:endParaRPr lang="cs-CZ" i="1" dirty="0">
              <a:solidFill>
                <a:srgbClr val="FFFF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57200" y="1524000"/>
            <a:ext cx="2514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609600" y="2362200"/>
            <a:ext cx="2514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6" name="Picture 2" descr="automaty,hazardní hra,hazardní hráči,hrací automaty,kasina,muži,osoby,volný č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3048001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348" name="Picture 4" descr="roboti,robotika,technolog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825" y="3048001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aoblený obdélník 7"/>
          <p:cNvSpPr/>
          <p:nvPr/>
        </p:nvSpPr>
        <p:spPr>
          <a:xfrm>
            <a:off x="914400" y="48768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automatizace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10200" y="48768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robotizace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TEXTILNÍ PRŮMYSL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8200" cy="487375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Do jakého světadílu se přesouvají v současné době těžiště textilního průmyslu?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Jaké suroviny se zpracovávají na přízi a tkaniny?</a:t>
            </a:r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6858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Asie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004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Amerika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7912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Afrika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8600" y="3810000"/>
            <a:ext cx="319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B__ __ __ __ __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9600" y="4495800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V__ __ __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1400" y="3810000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L__ __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105400" y="3886200"/>
            <a:ext cx="3781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H__ __ __ __ __ __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95600" y="4953000"/>
            <a:ext cx="5876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U__ __ __ __  V__ __ __ __ __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3400" y="3810000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AVLNA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90600" y="4495800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LNA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10000" y="3810000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EN</a:t>
            </a:r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410200" y="3886200"/>
            <a:ext cx="169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EDVÁBÍ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124200" y="4953000"/>
            <a:ext cx="437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UMĚNÁ            LÁKNA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>
            <a:no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POTRAVINÁŘSKÝ PRŮMYSL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V jakých zemích dosahuje nejvyšší úrovně?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patří zde řada oborů, např.: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závody potravinářského průmyslu jsou orientované: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dirty="0" smtClean="0"/>
              <a:t>do místa produkce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např. mlýny, lihovary apod.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dirty="0" smtClean="0"/>
              <a:t>do místa spotřeby</a:t>
            </a:r>
            <a:r>
              <a:rPr lang="cs-CZ" dirty="0" smtClean="0">
                <a:latin typeface="Times New Roman"/>
                <a:cs typeface="Times New Roman"/>
              </a:rPr>
              <a:t> →</a:t>
            </a:r>
            <a:r>
              <a:rPr lang="cs-CZ" dirty="0" smtClean="0"/>
              <a:t> např. pekárny, mlékárny apod.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762000" y="1524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ve vyspělých</a:t>
            </a:r>
            <a:endParaRPr lang="cs-CZ" sz="2800" dirty="0"/>
          </a:p>
        </p:txBody>
      </p:sp>
      <p:sp>
        <p:nvSpPr>
          <p:cNvPr id="6" name="Zaoblený obdélník 5"/>
          <p:cNvSpPr/>
          <p:nvPr/>
        </p:nvSpPr>
        <p:spPr>
          <a:xfrm>
            <a:off x="4800600" y="1524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 zaostalých</a:t>
            </a:r>
            <a:endParaRPr lang="cs-CZ" sz="2800" dirty="0"/>
          </a:p>
        </p:txBody>
      </p:sp>
      <p:pic>
        <p:nvPicPr>
          <p:cNvPr id="2050" name="Picture 2" descr="pivovary,průmyslová odvětví,Severní Amerika,Spojené státy,U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1371600" cy="1371600"/>
          </a:xfrm>
          <a:prstGeom prst="rect">
            <a:avLst/>
          </a:prstGeom>
          <a:noFill/>
        </p:spPr>
      </p:pic>
      <p:pic>
        <p:nvPicPr>
          <p:cNvPr id="2052" name="Picture 4" descr="aktivity,chlebové těsto,kuchyně,pečení,pekaři,pekárny,těsto,vaření,volný čas,zaměstnání,zdraví,zdravý,že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743200"/>
            <a:ext cx="1371600" cy="1371600"/>
          </a:xfrm>
          <a:prstGeom prst="rect">
            <a:avLst/>
          </a:prstGeom>
          <a:noFill/>
        </p:spPr>
      </p:pic>
      <p:pic>
        <p:nvPicPr>
          <p:cNvPr id="2054" name="Picture 6" descr="farmáři,farmářství,krávy,lidé,lidé při práci,povolání,průmyslová odvětví,skot,zemědělství,zvířat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362200"/>
            <a:ext cx="2133600" cy="213360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096000" y="2438400"/>
            <a:ext cx="27446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pivovary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pekárny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mlékárny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cukrovary apod.</a:t>
            </a:r>
            <a:endParaRPr lang="cs-CZ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složky spotřebního průmyslu – průmysl vázaný na zdroje surovin = 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lkoholické nápoje,domácnost,nápoje,Nový rok,oslavy,potraviny,přípitky,sekty,skleněné nádobí,sklenice šampaňského,svátky,zvláštní příležit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2209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oprava,nákladní auta,nákladní auta pro těžbu dřeva,nákladní auta s kládami,návěsy,těžba dřeva,traktory s přívěsem,vozid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905000"/>
            <a:ext cx="2362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metafory,papíry,pořadače,skříňky s pořadač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667000"/>
            <a:ext cx="24384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>
            <a:off x="2438400" y="4191000"/>
            <a:ext cx="2962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dřevozpracující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9600" y="38100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sklářský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867400" y="5029200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papírenský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80010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Která část Evropy patří mezi hospodářsky nejvyspělejší země s největším soustředěním spotřebního průmyslu?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81000" y="2514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05200" y="2514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jižní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05000" y="4038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východní</a:t>
            </a:r>
          </a:p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410200" y="4038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západní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290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Arkýř</vt:lpstr>
      <vt:lpstr>SPOTŘEBNÍ PRŮMYSL</vt:lpstr>
      <vt:lpstr>Anotace:</vt:lpstr>
      <vt:lpstr>Snímek 3</vt:lpstr>
      <vt:lpstr>Strojírenský průmysl</vt:lpstr>
      <vt:lpstr>TEXTILNÍ PRŮMYSL</vt:lpstr>
      <vt:lpstr>POTRAVINÁŘSKÝ PRŮMYSL</vt:lpstr>
      <vt:lpstr>další složky spotřebního průmyslu – průmysl vázaný na zdroje surovin = </vt:lpstr>
      <vt:lpstr>Snímek 8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2013-06-16T20:09:30Z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