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0" r:id="rId12"/>
    <p:sldId id="272" r:id="rId13"/>
    <p:sldId id="271" r:id="rId14"/>
    <p:sldId id="274" r:id="rId15"/>
    <p:sldId id="273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2FD203-FE7F-4B4C-96D1-D05F4AEC87D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8D51198B-B8D0-4CCE-902F-3604E97B26E1}">
      <dgm:prSet phldrT="[Text]" custT="1"/>
      <dgm:spPr/>
      <dgm:t>
        <a:bodyPr/>
        <a:lstStyle/>
        <a:p>
          <a:pPr algn="l"/>
          <a:r>
            <a:rPr lang="cs-CZ" sz="4000" dirty="0" smtClean="0"/>
            <a:t>dopravní .....</a:t>
          </a:r>
          <a:endParaRPr lang="cs-CZ" sz="4000" dirty="0"/>
        </a:p>
      </dgm:t>
    </dgm:pt>
    <dgm:pt modelId="{CA3D5471-292B-49C2-91E1-5C90E667DB41}" type="parTrans" cxnId="{66C67671-CE74-4120-8DB6-91DE41C0B3CF}">
      <dgm:prSet/>
      <dgm:spPr/>
      <dgm:t>
        <a:bodyPr/>
        <a:lstStyle/>
        <a:p>
          <a:endParaRPr lang="cs-CZ"/>
        </a:p>
      </dgm:t>
    </dgm:pt>
    <dgm:pt modelId="{6DBF0F3B-A71C-4674-86E9-9E6BE530A0D8}" type="sibTrans" cxnId="{66C67671-CE74-4120-8DB6-91DE41C0B3CF}">
      <dgm:prSet/>
      <dgm:spPr/>
      <dgm:t>
        <a:bodyPr/>
        <a:lstStyle/>
        <a:p>
          <a:endParaRPr lang="cs-CZ"/>
        </a:p>
      </dgm:t>
    </dgm:pt>
    <dgm:pt modelId="{8DD28086-6633-4F0F-AAE2-42856BBDCAFC}">
      <dgm:prSet phldrT="[Text]" custT="1"/>
      <dgm:spPr/>
      <dgm:t>
        <a:bodyPr/>
        <a:lstStyle/>
        <a:p>
          <a:pPr algn="l"/>
          <a:r>
            <a:rPr lang="cs-CZ" sz="4000" dirty="0" smtClean="0"/>
            <a:t>dopravní ....</a:t>
          </a:r>
          <a:endParaRPr lang="cs-CZ" sz="4000" dirty="0"/>
        </a:p>
      </dgm:t>
    </dgm:pt>
    <dgm:pt modelId="{056EBC86-A1B8-45D9-9D70-CB3D5E93235C}" type="parTrans" cxnId="{7E46A10B-A209-4129-A924-8A1742F70F46}">
      <dgm:prSet/>
      <dgm:spPr/>
      <dgm:t>
        <a:bodyPr/>
        <a:lstStyle/>
        <a:p>
          <a:endParaRPr lang="cs-CZ"/>
        </a:p>
      </dgm:t>
    </dgm:pt>
    <dgm:pt modelId="{F2BD550D-6DE1-422C-BA9C-FE3373C79FD4}" type="sibTrans" cxnId="{7E46A10B-A209-4129-A924-8A1742F70F46}">
      <dgm:prSet/>
      <dgm:spPr/>
      <dgm:t>
        <a:bodyPr/>
        <a:lstStyle/>
        <a:p>
          <a:endParaRPr lang="cs-CZ"/>
        </a:p>
      </dgm:t>
    </dgm:pt>
    <dgm:pt modelId="{312B72F0-DB88-4438-B555-1CF55E829813}">
      <dgm:prSet phldrT="[Text]" custT="1"/>
      <dgm:spPr/>
      <dgm:t>
        <a:bodyPr/>
        <a:lstStyle/>
        <a:p>
          <a:pPr algn="l"/>
          <a:r>
            <a:rPr lang="cs-CZ" sz="4000" dirty="0" smtClean="0"/>
            <a:t>dopravní ....</a:t>
          </a:r>
          <a:endParaRPr lang="cs-CZ" sz="4000" dirty="0"/>
        </a:p>
      </dgm:t>
    </dgm:pt>
    <dgm:pt modelId="{27E65248-030C-4302-93A8-7456B9E425BD}" type="parTrans" cxnId="{5748982D-7F81-4F05-A7AE-FD50F58ED24F}">
      <dgm:prSet/>
      <dgm:spPr/>
      <dgm:t>
        <a:bodyPr/>
        <a:lstStyle/>
        <a:p>
          <a:endParaRPr lang="cs-CZ"/>
        </a:p>
      </dgm:t>
    </dgm:pt>
    <dgm:pt modelId="{9A021BEF-1BA3-45C6-8B71-9E5767FC17E2}" type="sibTrans" cxnId="{5748982D-7F81-4F05-A7AE-FD50F58ED24F}">
      <dgm:prSet/>
      <dgm:spPr/>
      <dgm:t>
        <a:bodyPr/>
        <a:lstStyle/>
        <a:p>
          <a:endParaRPr lang="cs-CZ"/>
        </a:p>
      </dgm:t>
    </dgm:pt>
    <dgm:pt modelId="{0BC153A5-D2D0-47B8-8E05-AEB9ABE69AA5}" type="pres">
      <dgm:prSet presAssocID="{AB2FD203-FE7F-4B4C-96D1-D05F4AEC87D1}" presName="linearFlow" presStyleCnt="0">
        <dgm:presLayoutVars>
          <dgm:dir/>
          <dgm:resizeHandles val="exact"/>
        </dgm:presLayoutVars>
      </dgm:prSet>
      <dgm:spPr/>
    </dgm:pt>
    <dgm:pt modelId="{85A50788-6E7D-4951-BCB0-0D07CCDF8B85}" type="pres">
      <dgm:prSet presAssocID="{8D51198B-B8D0-4CCE-902F-3604E97B26E1}" presName="composite" presStyleCnt="0"/>
      <dgm:spPr/>
    </dgm:pt>
    <dgm:pt modelId="{17FEC01C-A03F-4736-87BA-62B347ADF610}" type="pres">
      <dgm:prSet presAssocID="{8D51198B-B8D0-4CCE-902F-3604E97B26E1}" presName="imgShp" presStyleLbl="fgImgPlace1" presStyleIdx="0" presStyleCnt="3" custScaleX="151004" custLinFactNeighborX="-44323" custLinFactNeighborY="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EFC4E2C-7CAC-4DA4-8B91-80B4B948140C}" type="pres">
      <dgm:prSet presAssocID="{8D51198B-B8D0-4CCE-902F-3604E97B26E1}" presName="txShp" presStyleLbl="node1" presStyleIdx="0" presStyleCnt="3" custLinFactNeighborX="5141" custLinFactNeighborY="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D523E7-A4E0-4F85-8E59-31F7BFB56593}" type="pres">
      <dgm:prSet presAssocID="{6DBF0F3B-A71C-4674-86E9-9E6BE530A0D8}" presName="spacing" presStyleCnt="0"/>
      <dgm:spPr/>
    </dgm:pt>
    <dgm:pt modelId="{3D8323CF-38F0-48B6-A9ED-17F7D837E5E4}" type="pres">
      <dgm:prSet presAssocID="{8DD28086-6633-4F0F-AAE2-42856BBDCAFC}" presName="composite" presStyleCnt="0"/>
      <dgm:spPr/>
    </dgm:pt>
    <dgm:pt modelId="{508E326C-1284-42BD-AA5A-7093CF050AE4}" type="pres">
      <dgm:prSet presAssocID="{8DD28086-6633-4F0F-AAE2-42856BBDCAFC}" presName="imgShp" presStyleLbl="fgImgPlace1" presStyleIdx="1" presStyleCnt="3" custScaleX="151004" custLinFactNeighborX="-44323" custLinFactNeighborY="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BD4F0A6E-1B8E-4D0F-8545-C599ACBB70C4}" type="pres">
      <dgm:prSet presAssocID="{8DD28086-6633-4F0F-AAE2-42856BBDCAFC}" presName="txShp" presStyleLbl="node1" presStyleIdx="1" presStyleCnt="3" custLinFactNeighborX="5141" custLinFactNeighborY="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99786E-2738-4B30-AD54-64A09E52F57E}" type="pres">
      <dgm:prSet presAssocID="{F2BD550D-6DE1-422C-BA9C-FE3373C79FD4}" presName="spacing" presStyleCnt="0"/>
      <dgm:spPr/>
    </dgm:pt>
    <dgm:pt modelId="{DF36D6F9-448D-4FEB-822D-3CB11ACE8C20}" type="pres">
      <dgm:prSet presAssocID="{312B72F0-DB88-4438-B555-1CF55E829813}" presName="composite" presStyleCnt="0"/>
      <dgm:spPr/>
    </dgm:pt>
    <dgm:pt modelId="{2B6BA8E3-F119-4DBF-8B44-ED264DA58397}" type="pres">
      <dgm:prSet presAssocID="{312B72F0-DB88-4438-B555-1CF55E829813}" presName="imgShp" presStyleLbl="fgImgPlace1" presStyleIdx="2" presStyleCnt="3" custScaleX="151004" custLinFactNeighborX="-44323" custLinFactNeighborY="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CE51952-DF78-4D9E-A9F3-B15E2A4DC479}" type="pres">
      <dgm:prSet presAssocID="{312B72F0-DB88-4438-B555-1CF55E829813}" presName="txShp" presStyleLbl="node1" presStyleIdx="2" presStyleCnt="3" custLinFactNeighborX="5141" custLinFactNeighborY="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2BA4B05-1B8F-4B15-8705-5846330BF7C7}" type="presOf" srcId="{8D51198B-B8D0-4CCE-902F-3604E97B26E1}" destId="{CEFC4E2C-7CAC-4DA4-8B91-80B4B948140C}" srcOrd="0" destOrd="0" presId="urn:microsoft.com/office/officeart/2005/8/layout/vList3"/>
    <dgm:cxn modelId="{5748982D-7F81-4F05-A7AE-FD50F58ED24F}" srcId="{AB2FD203-FE7F-4B4C-96D1-D05F4AEC87D1}" destId="{312B72F0-DB88-4438-B555-1CF55E829813}" srcOrd="2" destOrd="0" parTransId="{27E65248-030C-4302-93A8-7456B9E425BD}" sibTransId="{9A021BEF-1BA3-45C6-8B71-9E5767FC17E2}"/>
    <dgm:cxn modelId="{6C9BA7B6-A8E0-4769-91BF-823B2426A08D}" type="presOf" srcId="{8DD28086-6633-4F0F-AAE2-42856BBDCAFC}" destId="{BD4F0A6E-1B8E-4D0F-8545-C599ACBB70C4}" srcOrd="0" destOrd="0" presId="urn:microsoft.com/office/officeart/2005/8/layout/vList3"/>
    <dgm:cxn modelId="{9071B228-052B-455F-B8C0-328DA2A0AE7F}" type="presOf" srcId="{AB2FD203-FE7F-4B4C-96D1-D05F4AEC87D1}" destId="{0BC153A5-D2D0-47B8-8E05-AEB9ABE69AA5}" srcOrd="0" destOrd="0" presId="urn:microsoft.com/office/officeart/2005/8/layout/vList3"/>
    <dgm:cxn modelId="{E4874B03-7D61-476E-8649-6698954948BF}" type="presOf" srcId="{312B72F0-DB88-4438-B555-1CF55E829813}" destId="{1CE51952-DF78-4D9E-A9F3-B15E2A4DC479}" srcOrd="0" destOrd="0" presId="urn:microsoft.com/office/officeart/2005/8/layout/vList3"/>
    <dgm:cxn modelId="{66C67671-CE74-4120-8DB6-91DE41C0B3CF}" srcId="{AB2FD203-FE7F-4B4C-96D1-D05F4AEC87D1}" destId="{8D51198B-B8D0-4CCE-902F-3604E97B26E1}" srcOrd="0" destOrd="0" parTransId="{CA3D5471-292B-49C2-91E1-5C90E667DB41}" sibTransId="{6DBF0F3B-A71C-4674-86E9-9E6BE530A0D8}"/>
    <dgm:cxn modelId="{7E46A10B-A209-4129-A924-8A1742F70F46}" srcId="{AB2FD203-FE7F-4B4C-96D1-D05F4AEC87D1}" destId="{8DD28086-6633-4F0F-AAE2-42856BBDCAFC}" srcOrd="1" destOrd="0" parTransId="{056EBC86-A1B8-45D9-9D70-CB3D5E93235C}" sibTransId="{F2BD550D-6DE1-422C-BA9C-FE3373C79FD4}"/>
    <dgm:cxn modelId="{F0E1027C-F973-4AEA-9034-4F55CCD9517A}" type="presParOf" srcId="{0BC153A5-D2D0-47B8-8E05-AEB9ABE69AA5}" destId="{85A50788-6E7D-4951-BCB0-0D07CCDF8B85}" srcOrd="0" destOrd="0" presId="urn:microsoft.com/office/officeart/2005/8/layout/vList3"/>
    <dgm:cxn modelId="{B85D7DDC-1934-4F10-871F-46ADE0A85B7F}" type="presParOf" srcId="{85A50788-6E7D-4951-BCB0-0D07CCDF8B85}" destId="{17FEC01C-A03F-4736-87BA-62B347ADF610}" srcOrd="0" destOrd="0" presId="urn:microsoft.com/office/officeart/2005/8/layout/vList3"/>
    <dgm:cxn modelId="{094FA250-EA2C-4928-A9D6-C3C406F4E1FA}" type="presParOf" srcId="{85A50788-6E7D-4951-BCB0-0D07CCDF8B85}" destId="{CEFC4E2C-7CAC-4DA4-8B91-80B4B948140C}" srcOrd="1" destOrd="0" presId="urn:microsoft.com/office/officeart/2005/8/layout/vList3"/>
    <dgm:cxn modelId="{F185E525-D630-420C-A117-2B4D3B18A2FE}" type="presParOf" srcId="{0BC153A5-D2D0-47B8-8E05-AEB9ABE69AA5}" destId="{D8D523E7-A4E0-4F85-8E59-31F7BFB56593}" srcOrd="1" destOrd="0" presId="urn:microsoft.com/office/officeart/2005/8/layout/vList3"/>
    <dgm:cxn modelId="{7EC56BF9-9E05-42ED-A66C-1BF8A87F5145}" type="presParOf" srcId="{0BC153A5-D2D0-47B8-8E05-AEB9ABE69AA5}" destId="{3D8323CF-38F0-48B6-A9ED-17F7D837E5E4}" srcOrd="2" destOrd="0" presId="urn:microsoft.com/office/officeart/2005/8/layout/vList3"/>
    <dgm:cxn modelId="{5758F246-CBE4-4395-8259-82F39F456564}" type="presParOf" srcId="{3D8323CF-38F0-48B6-A9ED-17F7D837E5E4}" destId="{508E326C-1284-42BD-AA5A-7093CF050AE4}" srcOrd="0" destOrd="0" presId="urn:microsoft.com/office/officeart/2005/8/layout/vList3"/>
    <dgm:cxn modelId="{C5675175-14FB-4934-A789-48CB208554D0}" type="presParOf" srcId="{3D8323CF-38F0-48B6-A9ED-17F7D837E5E4}" destId="{BD4F0A6E-1B8E-4D0F-8545-C599ACBB70C4}" srcOrd="1" destOrd="0" presId="urn:microsoft.com/office/officeart/2005/8/layout/vList3"/>
    <dgm:cxn modelId="{CA55001D-358C-4A10-928C-41CED3621590}" type="presParOf" srcId="{0BC153A5-D2D0-47B8-8E05-AEB9ABE69AA5}" destId="{8E99786E-2738-4B30-AD54-64A09E52F57E}" srcOrd="3" destOrd="0" presId="urn:microsoft.com/office/officeart/2005/8/layout/vList3"/>
    <dgm:cxn modelId="{90CFA933-3214-4CCC-883E-97350DF0ACEB}" type="presParOf" srcId="{0BC153A5-D2D0-47B8-8E05-AEB9ABE69AA5}" destId="{DF36D6F9-448D-4FEB-822D-3CB11ACE8C20}" srcOrd="4" destOrd="0" presId="urn:microsoft.com/office/officeart/2005/8/layout/vList3"/>
    <dgm:cxn modelId="{CD11A863-E3FF-40AF-883D-B5F6F03A71B2}" type="presParOf" srcId="{DF36D6F9-448D-4FEB-822D-3CB11ACE8C20}" destId="{2B6BA8E3-F119-4DBF-8B44-ED264DA58397}" srcOrd="0" destOrd="0" presId="urn:microsoft.com/office/officeart/2005/8/layout/vList3"/>
    <dgm:cxn modelId="{D29CAA97-2BB0-4171-8999-73D7193C7961}" type="presParOf" srcId="{DF36D6F9-448D-4FEB-822D-3CB11ACE8C20}" destId="{1CE51952-DF78-4D9E-A9F3-B15E2A4DC47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FC4E2C-7CAC-4DA4-8B91-80B4B948140C}">
      <dsp:nvSpPr>
        <dsp:cNvPr id="0" name=""/>
        <dsp:cNvSpPr/>
      </dsp:nvSpPr>
      <dsp:spPr>
        <a:xfrm rot="10800000">
          <a:off x="2344806" y="2843"/>
          <a:ext cx="5928741" cy="14481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8581" tIns="152400" rIns="28448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dopravní .....</a:t>
          </a:r>
          <a:endParaRPr lang="cs-CZ" sz="4000" kern="1200" dirty="0"/>
        </a:p>
      </dsp:txBody>
      <dsp:txXfrm rot="10800000">
        <a:off x="2344806" y="2843"/>
        <a:ext cx="5928741" cy="1448121"/>
      </dsp:txXfrm>
    </dsp:sp>
    <dsp:sp modelId="{17FEC01C-A03F-4736-87BA-62B347ADF610}">
      <dsp:nvSpPr>
        <dsp:cNvPr id="0" name=""/>
        <dsp:cNvSpPr/>
      </dsp:nvSpPr>
      <dsp:spPr>
        <a:xfrm>
          <a:off x="304798" y="1424"/>
          <a:ext cx="2186721" cy="144812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F0A6E-1B8E-4D0F-8545-C599ACBB70C4}">
      <dsp:nvSpPr>
        <dsp:cNvPr id="0" name=""/>
        <dsp:cNvSpPr/>
      </dsp:nvSpPr>
      <dsp:spPr>
        <a:xfrm rot="10800000">
          <a:off x="2344806" y="1883239"/>
          <a:ext cx="5928741" cy="14481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8581" tIns="152400" rIns="28448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dopravní ....</a:t>
          </a:r>
          <a:endParaRPr lang="cs-CZ" sz="4000" kern="1200" dirty="0"/>
        </a:p>
      </dsp:txBody>
      <dsp:txXfrm rot="10800000">
        <a:off x="2344806" y="1883239"/>
        <a:ext cx="5928741" cy="1448121"/>
      </dsp:txXfrm>
    </dsp:sp>
    <dsp:sp modelId="{508E326C-1284-42BD-AA5A-7093CF050AE4}">
      <dsp:nvSpPr>
        <dsp:cNvPr id="0" name=""/>
        <dsp:cNvSpPr/>
      </dsp:nvSpPr>
      <dsp:spPr>
        <a:xfrm>
          <a:off x="304798" y="1881820"/>
          <a:ext cx="2186721" cy="1448121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E51952-DF78-4D9E-A9F3-B15E2A4DC479}">
      <dsp:nvSpPr>
        <dsp:cNvPr id="0" name=""/>
        <dsp:cNvSpPr/>
      </dsp:nvSpPr>
      <dsp:spPr>
        <a:xfrm rot="10800000">
          <a:off x="2344806" y="3763635"/>
          <a:ext cx="5928741" cy="14481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8581" tIns="152400" rIns="28448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dopravní ....</a:t>
          </a:r>
          <a:endParaRPr lang="cs-CZ" sz="4000" kern="1200" dirty="0"/>
        </a:p>
      </dsp:txBody>
      <dsp:txXfrm rot="10800000">
        <a:off x="2344806" y="3763635"/>
        <a:ext cx="5928741" cy="1448121"/>
      </dsp:txXfrm>
    </dsp:sp>
    <dsp:sp modelId="{2B6BA8E3-F119-4DBF-8B44-ED264DA58397}">
      <dsp:nvSpPr>
        <dsp:cNvPr id="0" name=""/>
        <dsp:cNvSpPr/>
      </dsp:nvSpPr>
      <dsp:spPr>
        <a:xfrm>
          <a:off x="304798" y="3762216"/>
          <a:ext cx="2186721" cy="1448121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B4F76-4F94-42A6-8145-610C03DEED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D4F15-F5DB-4DB7-AAD1-ABB50C552F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E574A-D5C6-43CA-92A3-D18F6A9319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68B4F76-4F94-42A6-8145-610C03DEED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91BD30-02B8-408F-AE05-937AC24B13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23E0853-8FCF-473A-8430-28782305FB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1D60F552-0E64-43D9-B36B-5DF1CC2601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947315D0-3841-475B-B69A-B7F6A09C2CE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88A8AF-D2BD-4EF9-BF61-063D00AF4D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4F9A30-834C-4248-9A97-47582ECC7F3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695E667-1DF2-42ED-8277-486B43E743B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1BD30-02B8-408F-AE05-937AC24B13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EA81681-0833-40A4-8BCE-DD36AC20DD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BD4F15-F5DB-4DB7-AAD1-ABB50C552F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6E574A-D5C6-43CA-92A3-D18F6A9319D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E0853-8FCF-473A-8430-28782305FB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0F552-0E64-43D9-B36B-5DF1CC260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315D0-3841-475B-B69A-B7F6A09C2C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8A8AF-D2BD-4EF9-BF61-063D00AF4D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F9A30-834C-4248-9A97-47582ECC7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5E667-1DF2-42ED-8277-486B43E743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81681-0833-40A4-8BCE-DD36AC20DD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B18DFB9-DE91-4F7A-86A2-B1AF42D124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AB18DFB9-DE91-4F7A-86A2-B1AF42D124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office.microsoft.com/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DOPRAVA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Helena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  <p:sp>
        <p:nvSpPr>
          <p:cNvPr id="7" name="Obdélník 6"/>
          <p:cNvSpPr/>
          <p:nvPr/>
        </p:nvSpPr>
        <p:spPr>
          <a:xfrm>
            <a:off x="2895600" y="4114800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Z_153_Hospodářství_Doprava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sídlí největší český výrobce automobilů ŠKODA AUTO?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 algn="ctr">
              <a:buNone/>
            </a:pPr>
            <a:endParaRPr lang="cs-CZ" sz="5400" dirty="0" smtClean="0"/>
          </a:p>
          <a:p>
            <a:pPr lvl="3" algn="ctr">
              <a:buNone/>
            </a:pPr>
            <a:r>
              <a:rPr lang="cs-CZ" sz="5400" dirty="0" smtClean="0"/>
              <a:t>Mladá Boleslav</a:t>
            </a:r>
            <a:endParaRPr lang="cs-CZ" sz="54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524000" y="2286000"/>
            <a:ext cx="67818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odpověď</a:t>
            </a:r>
            <a:endParaRPr lang="cs-CZ" sz="48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Který výrobce automobilů sídlí v Kopřivnici?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 algn="ctr">
              <a:buNone/>
            </a:pPr>
            <a:endParaRPr lang="cs-CZ" sz="5400" dirty="0" smtClean="0"/>
          </a:p>
          <a:p>
            <a:pPr lvl="3" algn="ctr">
              <a:buNone/>
            </a:pPr>
            <a:r>
              <a:rPr lang="cs-CZ" sz="5400" dirty="0" smtClean="0"/>
              <a:t>TATRA</a:t>
            </a:r>
            <a:endParaRPr lang="cs-CZ" sz="54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600200" y="2286000"/>
            <a:ext cx="67818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odpověď</a:t>
            </a:r>
            <a:endParaRPr lang="cs-CZ" sz="48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Která z uvedených firem dříve vyráběla letadla?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sz="7200" dirty="0" smtClean="0"/>
              <a:t>AVIA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7200" dirty="0" smtClean="0"/>
              <a:t>TATRA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7200" dirty="0" smtClean="0"/>
              <a:t>ZETOR</a:t>
            </a:r>
            <a:endParaRPr lang="cs-CZ" sz="72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52400" y="3352800"/>
            <a:ext cx="45720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152400" y="4495800"/>
            <a:ext cx="45720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898" name="Picture 2" descr="automobily,karikatury,nákladní vozy,osoby,přeprava,tahače,voz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533400"/>
            <a:ext cx="3095625" cy="309562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http://office.</a:t>
            </a:r>
            <a:r>
              <a:rPr lang="cs-CZ" dirty="0" err="1" smtClean="0">
                <a:hlinkClick r:id="rId2"/>
              </a:rPr>
              <a:t>microsoft.com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76802" name="Picture 2" descr="dálnice,doprava,křižovatky,kruhové objezdy,kruhy,silnice,ul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362200"/>
            <a:ext cx="4419600" cy="44196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 smtClean="0"/>
              <a:t>konec ;-) </a:t>
            </a:r>
            <a:endParaRPr lang="cs-CZ" sz="72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26" name="Picture 2" descr="bezbranná,budoucnosti,cesta,cesta nikam,cestování,cestovat,cesty,dálnice,děcka,děti,děvčata,dívat se dopředu,dobrodružství,dopředu,evoluce,fotografie,Fotolia,hrdinství,lidé,mládí,modré nebe,možnosti,na cestě vpřed,nejistá,nejistoty,odhodlané,odvaha,odvážné,osamělá,osamělost,osud,směry,statečné,stezky,určení,uvažování,volby,vývo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95400"/>
            <a:ext cx="4419600" cy="4419600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seznámení žáků se základy učiva o dopravě a jejich základních pojmech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vysvětluje látku aktivní formou s možností zapojení žáků třídy do vyučovacího procesu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zeměpis a </a:t>
            </a:r>
            <a:r>
              <a:rPr lang="cs-CZ" dirty="0"/>
              <a:t>ročník </a:t>
            </a:r>
            <a:r>
              <a:rPr lang="cs-CZ" dirty="0" smtClean="0"/>
              <a:t>devátý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Co je hlavním obsahem činnosti v dopravě?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přemísťování ... </a:t>
            </a:r>
            <a:endParaRPr lang="cs-CZ" dirty="0"/>
          </a:p>
        </p:txBody>
      </p:sp>
      <p:pic>
        <p:nvPicPr>
          <p:cNvPr id="64514" name="Picture 2" descr="fotografie,lidé,muž,skupiny,žen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0"/>
            <a:ext cx="3095625" cy="3095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4516" name="Picture 4" descr="náklady,kontejnery,loděnice,export,fotolia,nákladní doprava,doprava,import,přeprava,ocelové,sklady,skladiště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981200"/>
            <a:ext cx="3095625" cy="3095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ovéPole 5"/>
          <p:cNvSpPr txBox="1"/>
          <p:nvPr/>
        </p:nvSpPr>
        <p:spPr>
          <a:xfrm>
            <a:off x="762000" y="5105400"/>
            <a:ext cx="18389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osob</a:t>
            </a:r>
            <a:endParaRPr lang="cs-CZ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486400" y="4648200"/>
            <a:ext cx="28007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nákladů</a:t>
            </a:r>
            <a:endParaRPr lang="cs-CZ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3429000" cy="1371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cs-CZ" sz="2500" dirty="0" smtClean="0"/>
              <a:t>Co všechno je potřeba k uskutečnění dopravy?</a:t>
            </a:r>
            <a:endParaRPr lang="cs-CZ" sz="25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8600" y="1646238"/>
          <a:ext cx="8915400" cy="5211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638800" y="1981200"/>
            <a:ext cx="13821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latin typeface="+mj-lt"/>
              </a:rPr>
              <a:t>cesty</a:t>
            </a:r>
            <a:endParaRPr lang="cs-CZ" sz="4000" dirty="0"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38800" y="3886200"/>
            <a:ext cx="25811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latin typeface="+mj-lt"/>
              </a:rPr>
              <a:t>prostředky</a:t>
            </a:r>
            <a:endParaRPr lang="cs-CZ" sz="4000" dirty="0"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715000" y="5715000"/>
            <a:ext cx="20104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latin typeface="+mj-lt"/>
              </a:rPr>
              <a:t>zařízení</a:t>
            </a:r>
            <a:endParaRPr lang="cs-CZ" sz="4000" dirty="0">
              <a:latin typeface="+mj-lt"/>
            </a:endParaRPr>
          </a:p>
        </p:txBody>
      </p:sp>
      <p:pic>
        <p:nvPicPr>
          <p:cNvPr id="9" name="Picture 3" descr="OPVK_hor_zakladni_logolink_RGB_cz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8700" y="1524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FEC01C-A03F-4736-87BA-62B347ADF6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17FEC01C-A03F-4736-87BA-62B347ADF6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FC4E2C-7CAC-4DA4-8B91-80B4B94814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CEFC4E2C-7CAC-4DA4-8B91-80B4B94814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8E326C-1284-42BD-AA5A-7093CF050A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508E326C-1284-42BD-AA5A-7093CF050A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4F0A6E-1B8E-4D0F-8545-C599ACBB70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BD4F0A6E-1B8E-4D0F-8545-C599ACBB70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6BA8E3-F119-4DBF-8B44-ED264DA583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2B6BA8E3-F119-4DBF-8B44-ED264DA583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E51952-DF78-4D9E-A9F3-B15E2A4DC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1CE51952-DF78-4D9E-A9F3-B15E2A4DC4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Podle druhu přepravy dělíme dopravu na: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40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OSOBNÍ</a:t>
            </a:r>
            <a:endParaRPr lang="cs-CZ" sz="4000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sz="40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NÁKLADNÍ</a:t>
            </a:r>
            <a:endParaRPr lang="cs-CZ" sz="4000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2468" name="Picture 4" descr="automobily,náklad,ořezané snímky,ořezané obrázky,řízení,stěhovací vozy,stěhování,PNG,přívěsy,tahače,průhledné pozadí,doprava,nákladní auta,vozid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600200"/>
            <a:ext cx="4191000" cy="4191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2470" name="Picture 6" descr="automobily,auta,ořezané snímky,ořezané obrázky,PNG,průhledné pozadí,doprava,vozid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00200"/>
            <a:ext cx="4191000" cy="4191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1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000" dirty="0" smtClean="0"/>
              <a:t>Podle dopravních prostředků  a dopravních cest dělíme dopravu na:</a:t>
            </a:r>
            <a:endParaRPr lang="cs-CZ" sz="30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aoblený obdélník 4"/>
          <p:cNvSpPr/>
          <p:nvPr/>
        </p:nvSpPr>
        <p:spPr>
          <a:xfrm>
            <a:off x="0" y="1524000"/>
            <a:ext cx="2438400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suchozemskou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0" y="2514600"/>
            <a:ext cx="2438400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vodní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0" y="3505200"/>
            <a:ext cx="2438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vzdušnou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0" y="4495800"/>
            <a:ext cx="2438400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doprava zpráv a informací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76600" y="2438400"/>
            <a:ext cx="525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Vybarvěte stejnou barvou druh dopravy, který patří k jednotlivým kategoriím</a:t>
            </a:r>
            <a:endParaRPr lang="cs-CZ" sz="30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819400" y="3200400"/>
            <a:ext cx="2438400" cy="9144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letecká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6477000" y="990600"/>
            <a:ext cx="2438400" cy="9144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tzv. spoje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400800" y="2286000"/>
            <a:ext cx="2438400" cy="9144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námořní plavba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6705600" y="4724400"/>
            <a:ext cx="2438400" cy="9144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potrubní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2590800" y="2209800"/>
            <a:ext cx="2438400" cy="9144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železniční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2514600" y="4267200"/>
            <a:ext cx="2438400" cy="9144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silniční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38600" y="1295400"/>
            <a:ext cx="2438400" cy="9144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doprava el. energie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5486400" y="3505200"/>
            <a:ext cx="2438400" cy="9144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říční</a:t>
            </a: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46868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46868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46868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46868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EC26A"/>
                                      </p:to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9" grpId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Úkol: Spojte, co k sobě patří</a:t>
            </a:r>
            <a:endParaRPr lang="cs-CZ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038600" cy="4526280"/>
          </a:xfrm>
        </p:spPr>
        <p:txBody>
          <a:bodyPr>
            <a:normAutofit/>
          </a:bodyPr>
          <a:lstStyle/>
          <a:p>
            <a:r>
              <a:rPr lang="cs-CZ" sz="4400" dirty="0" smtClean="0"/>
              <a:t>dopravní síť</a:t>
            </a:r>
          </a:p>
          <a:p>
            <a:pPr>
              <a:buNone/>
            </a:pPr>
            <a:endParaRPr lang="cs-CZ" sz="4400" dirty="0" smtClean="0"/>
          </a:p>
          <a:p>
            <a:r>
              <a:rPr lang="cs-CZ" sz="4400" dirty="0" smtClean="0"/>
              <a:t>dopravní uzel</a:t>
            </a:r>
          </a:p>
          <a:p>
            <a:pPr>
              <a:buNone/>
            </a:pPr>
            <a:endParaRPr lang="cs-CZ" sz="4400" dirty="0" smtClean="0"/>
          </a:p>
          <a:p>
            <a:r>
              <a:rPr lang="cs-CZ" sz="4400" dirty="0" smtClean="0"/>
              <a:t>dopravní infrastruktura</a:t>
            </a:r>
            <a:endParaRPr lang="cs-CZ" sz="4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4038600" cy="4526280"/>
          </a:xfrm>
        </p:spPr>
        <p:txBody>
          <a:bodyPr/>
          <a:lstStyle/>
          <a:p>
            <a:r>
              <a:rPr lang="cs-CZ" dirty="0" smtClean="0"/>
              <a:t>místo, kde se koncentruje více druhů dopravy</a:t>
            </a:r>
          </a:p>
          <a:p>
            <a:endParaRPr lang="cs-CZ" dirty="0" smtClean="0"/>
          </a:p>
          <a:p>
            <a:r>
              <a:rPr lang="cs-CZ" dirty="0" smtClean="0"/>
              <a:t>dopravní síť spolu s dopravními uzly</a:t>
            </a:r>
          </a:p>
          <a:p>
            <a:endParaRPr lang="cs-CZ" dirty="0" smtClean="0"/>
          </a:p>
          <a:p>
            <a:r>
              <a:rPr lang="cs-CZ" dirty="0" smtClean="0"/>
              <a:t>silnice, dálnice, železnice apod.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/>
        </p:nvCxnSpPr>
        <p:spPr>
          <a:xfrm>
            <a:off x="3429000" y="1905000"/>
            <a:ext cx="1905000" cy="3124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3810000" y="2209800"/>
            <a:ext cx="1447800" cy="1066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V="1">
            <a:off x="2819400" y="3733800"/>
            <a:ext cx="2438400" cy="1219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 teď pár zajímavostí....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 jakém roce se vyrobil první automobil na území Česka?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8800" dirty="0" smtClean="0"/>
              <a:t>1897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8800" dirty="0" smtClean="0"/>
              <a:t>1997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8800" dirty="0" smtClean="0"/>
              <a:t>2000</a:t>
            </a:r>
            <a:endParaRPr lang="cs-CZ" sz="88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0" y="3810000"/>
            <a:ext cx="46482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0" y="5257800"/>
            <a:ext cx="46482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ití písma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</TotalTime>
  <Words>266</Words>
  <Application>Microsoft Office PowerPoint</Application>
  <PresentationFormat>Předvádění na obrazovce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Výchozí návrh</vt:lpstr>
      <vt:lpstr>Lití písma</vt:lpstr>
      <vt:lpstr>DOPRAVA</vt:lpstr>
      <vt:lpstr>Anotace:</vt:lpstr>
      <vt:lpstr>Co je hlavním obsahem činnosti v dopravě?</vt:lpstr>
      <vt:lpstr>Co všechno je potřeba k uskutečnění dopravy?</vt:lpstr>
      <vt:lpstr>Podle druhu přepravy dělíme dopravu na:</vt:lpstr>
      <vt:lpstr>Podle dopravních prostředků  a dopravních cest dělíme dopravu na:</vt:lpstr>
      <vt:lpstr>Úkol: Spojte, co k sobě patří</vt:lpstr>
      <vt:lpstr>A teď pár zajímavostí....</vt:lpstr>
      <vt:lpstr>V jakém roce se vyrobil první automobil na území Česka?</vt:lpstr>
      <vt:lpstr>Kde sídlí největší český výrobce automobilů ŠKODA AUTO?</vt:lpstr>
      <vt:lpstr>Který výrobce automobilů sídlí v Kopřivnici?</vt:lpstr>
      <vt:lpstr>Která z uvedených firem dříve vyráběla letadla?</vt:lpstr>
      <vt:lpstr>Zdroje obrázků:</vt:lpstr>
      <vt:lpstr>konec ;-)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Helenečka</dc:creator>
  <cp:lastModifiedBy>Helenka</cp:lastModifiedBy>
  <cp:revision>53</cp:revision>
  <cp:lastPrinted>1601-01-01T00:00:00Z</cp:lastPrinted>
  <dcterms:created xsi:type="dcterms:W3CDTF">1601-01-01T00:00:00Z</dcterms:created>
  <dcterms:modified xsi:type="dcterms:W3CDTF">2013-07-12T13:42:13Z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