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0" r:id="rId2"/>
  </p:sldMasterIdLst>
  <p:sldIdLst>
    <p:sldId id="256" r:id="rId3"/>
    <p:sldId id="259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8ECB0-36F7-4BC2-8759-1222156039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88F54-B7CE-458D-88DF-509C892695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30602-CD7C-4CEB-A8E2-DF2C31E811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E6D8ECB0-36F7-4BC2-8759-12221560396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D636B063-980F-4CC6-8EFA-13A094E7767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8CC070F9-C695-4D9C-8004-A9A28E7B63E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6FB042-C679-4155-8BDE-005AA3D4FEA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2C170-B493-416F-A27A-93D854EDA4D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00ECDCAB-9173-4D65-988D-E22B72E581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AA99E1-B228-4BDD-88F0-FDAE3F3F8BD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99C9FCA9-D79A-4E99-A1E8-7CE0DD9A858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6B063-980F-4CC6-8EFA-13A094E776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90484E35-4D05-4F2B-95C1-1BF1A0B19B6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88F54-B7CE-458D-88DF-509C8926958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730602-CD7C-4CEB-A8E2-DF2C31E8115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070F9-C695-4D9C-8004-A9A28E7B63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FB042-C679-4155-8BDE-005AA3D4FE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2C170-B493-416F-A27A-93D854EDA4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CDCAB-9173-4D65-988D-E22B72E581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A99E1-B228-4BDD-88F0-FDAE3F3F8B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9FCA9-D79A-4E99-A1E8-7CE0DD9A85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84E35-4D05-4F2B-95C1-1BF1A0B19B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F4AB87C-A15D-429A-A910-C415321DC3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F4AB87C-A15D-429A-A910-C415321DC3F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124200"/>
            <a:ext cx="8686800" cy="914400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ZAJÍMAVOSTI Z DOPRAVY</a:t>
            </a:r>
          </a:p>
        </p:txBody>
      </p:sp>
      <p:pic>
        <p:nvPicPr>
          <p:cNvPr id="4099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Helena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</a:t>
            </a:r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Registrační číslo projektu: CZ.1.07/1.1.38/02.0025</a:t>
            </a:r>
          </a:p>
          <a:p>
            <a:pPr algn="ctr"/>
            <a:r>
              <a:rPr lang="cs-CZ"/>
              <a:t>Název projektu: Modernizace výuky na ZŠ Slušovice, Fryšták,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  <p:sp>
        <p:nvSpPr>
          <p:cNvPr id="7" name="Obdélník 6"/>
          <p:cNvSpPr/>
          <p:nvPr/>
        </p:nvSpPr>
        <p:spPr>
          <a:xfrm>
            <a:off x="1295400" y="4114800"/>
            <a:ext cx="60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 smtClean="0"/>
              <a:t>Z_155_Hospodářství_Zajímavosti z dopravy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Nejdelší železniční tunel (54 km) na světě najdeme v: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lphaLcParenR"/>
            </a:pPr>
            <a:r>
              <a:rPr lang="cs-CZ" sz="4400" dirty="0" smtClean="0"/>
              <a:t>USA </a:t>
            </a:r>
          </a:p>
          <a:p>
            <a:pPr marL="742950" indent="-742950">
              <a:buFont typeface="+mj-lt"/>
              <a:buAutoNum type="alphaLcParenR"/>
            </a:pPr>
            <a:endParaRPr lang="cs-CZ" sz="4400" dirty="0" smtClean="0"/>
          </a:p>
          <a:p>
            <a:pPr marL="742950" indent="-742950">
              <a:buFont typeface="+mj-lt"/>
              <a:buAutoNum type="alphaLcParenR"/>
            </a:pPr>
            <a:r>
              <a:rPr lang="cs-CZ" sz="4400" dirty="0" smtClean="0"/>
              <a:t>JAPONSKU</a:t>
            </a:r>
          </a:p>
          <a:p>
            <a:pPr marL="742950" indent="-742950">
              <a:buFont typeface="+mj-lt"/>
              <a:buAutoNum type="alphaLcParenR"/>
            </a:pPr>
            <a:endParaRPr lang="cs-CZ" sz="4400" dirty="0" smtClean="0"/>
          </a:p>
          <a:p>
            <a:pPr marL="742950" indent="-742950">
              <a:buFont typeface="+mj-lt"/>
              <a:buAutoNum type="alphaLcParenR"/>
            </a:pPr>
            <a:r>
              <a:rPr lang="cs-CZ" sz="4400" dirty="0" smtClean="0"/>
              <a:t>RUSKU</a:t>
            </a:r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Přímá spojovací čára 5"/>
          <p:cNvCxnSpPr/>
          <p:nvPr/>
        </p:nvCxnSpPr>
        <p:spPr>
          <a:xfrm>
            <a:off x="228600" y="2057400"/>
            <a:ext cx="4038600" cy="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228600" y="5029200"/>
            <a:ext cx="4038600" cy="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Loď přizpůsobená pro převoz ropných produktů se nazývá jako: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 algn="ctr">
              <a:buFont typeface="+mj-lt"/>
              <a:buAutoNum type="alphaLcParenR"/>
            </a:pPr>
            <a:r>
              <a:rPr lang="cs-CZ" sz="4400" dirty="0" smtClean="0"/>
              <a:t>TRAJEKT</a:t>
            </a:r>
          </a:p>
          <a:p>
            <a:pPr marL="457200" indent="-457200" algn="ctr">
              <a:buFont typeface="+mj-lt"/>
              <a:buAutoNum type="alphaLcParenR"/>
            </a:pPr>
            <a:endParaRPr lang="cs-CZ" sz="4400" dirty="0" smtClean="0"/>
          </a:p>
          <a:p>
            <a:pPr marL="457200" indent="-457200" algn="ctr">
              <a:buFont typeface="+mj-lt"/>
              <a:buAutoNum type="alphaLcParenR"/>
            </a:pPr>
            <a:r>
              <a:rPr lang="cs-CZ" sz="4400" dirty="0" smtClean="0"/>
              <a:t>TANKER</a:t>
            </a:r>
          </a:p>
          <a:p>
            <a:pPr marL="457200" indent="-457200" algn="ctr">
              <a:buFont typeface="+mj-lt"/>
              <a:buAutoNum type="alphaLcParenR"/>
            </a:pPr>
            <a:endParaRPr lang="cs-CZ" sz="4400" dirty="0" smtClean="0"/>
          </a:p>
          <a:p>
            <a:pPr marL="457200" indent="-457200" algn="ctr">
              <a:buFont typeface="+mj-lt"/>
              <a:buAutoNum type="alphaLcParenR"/>
            </a:pPr>
            <a:r>
              <a:rPr lang="cs-CZ" sz="4400" dirty="0" smtClean="0"/>
              <a:t>PÉRÁK</a:t>
            </a:r>
            <a:endParaRPr lang="cs-CZ" sz="4400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Přímá spojovací čára 5"/>
          <p:cNvCxnSpPr/>
          <p:nvPr/>
        </p:nvCxnSpPr>
        <p:spPr>
          <a:xfrm>
            <a:off x="1752600" y="1981200"/>
            <a:ext cx="5105400" cy="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1752600" y="5029200"/>
            <a:ext cx="5105400" cy="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0"/>
            <a:ext cx="7467600" cy="1143000"/>
          </a:xfrm>
        </p:spPr>
        <p:txBody>
          <a:bodyPr/>
          <a:lstStyle/>
          <a:p>
            <a:r>
              <a:rPr lang="cs-CZ" dirty="0" smtClean="0"/>
              <a:t>Mezi letiště nepatří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487375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cs-CZ" sz="3600" dirty="0" smtClean="0"/>
              <a:t>CHARLES DE GAULLE</a:t>
            </a:r>
          </a:p>
          <a:p>
            <a:pPr marL="457200" indent="-457200">
              <a:buFont typeface="+mj-lt"/>
              <a:buAutoNum type="alphaUcPeriod"/>
            </a:pPr>
            <a:endParaRPr lang="cs-CZ" sz="3600" dirty="0" smtClean="0"/>
          </a:p>
          <a:p>
            <a:pPr marL="457200" indent="-457200">
              <a:buFont typeface="+mj-lt"/>
              <a:buAutoNum type="alphaUcPeriod"/>
            </a:pPr>
            <a:r>
              <a:rPr lang="cs-CZ" sz="3600" dirty="0" smtClean="0"/>
              <a:t>HEATHROW</a:t>
            </a:r>
          </a:p>
          <a:p>
            <a:pPr marL="457200" indent="-457200">
              <a:buFont typeface="+mj-lt"/>
              <a:buAutoNum type="alphaUcPeriod"/>
            </a:pPr>
            <a:endParaRPr lang="cs-CZ" sz="3600" dirty="0" smtClean="0"/>
          </a:p>
          <a:p>
            <a:pPr marL="457200" indent="-457200">
              <a:buFont typeface="+mj-lt"/>
              <a:buAutoNum type="alphaUcPeriod"/>
            </a:pPr>
            <a:r>
              <a:rPr lang="cs-CZ" sz="3600" dirty="0" smtClean="0"/>
              <a:t>FRANKFURT NAD MOHANEM</a:t>
            </a:r>
          </a:p>
          <a:p>
            <a:pPr marL="457200" indent="-457200">
              <a:buFont typeface="+mj-lt"/>
              <a:buAutoNum type="alphaUcPeriod"/>
            </a:pPr>
            <a:endParaRPr lang="cs-CZ" sz="3600" dirty="0" smtClean="0"/>
          </a:p>
          <a:p>
            <a:pPr marL="457200" indent="-457200">
              <a:buFont typeface="+mj-lt"/>
              <a:buAutoNum type="alphaUcPeriod"/>
            </a:pPr>
            <a:r>
              <a:rPr lang="cs-CZ" sz="3600" dirty="0" smtClean="0"/>
              <a:t>HONSAN</a:t>
            </a:r>
            <a:endParaRPr lang="cs-CZ" sz="3600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Přímá spojovací čára 5"/>
          <p:cNvCxnSpPr/>
          <p:nvPr/>
        </p:nvCxnSpPr>
        <p:spPr>
          <a:xfrm>
            <a:off x="304800" y="1524000"/>
            <a:ext cx="6858000" cy="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304800" y="2819400"/>
            <a:ext cx="6858000" cy="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304800" y="4038600"/>
            <a:ext cx="8382000" cy="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512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147732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pro </a:t>
            </a:r>
            <a:r>
              <a:rPr lang="cs-CZ" dirty="0" smtClean="0"/>
              <a:t>rozšiřování učiva o zajímavostech z dopravy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rozvíjí učivo formou jednoduchých a snadno zapamatovatelných otázek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předmět </a:t>
            </a:r>
            <a:r>
              <a:rPr lang="cs-CZ" dirty="0" smtClean="0"/>
              <a:t>zeměpis a </a:t>
            </a:r>
            <a:r>
              <a:rPr lang="cs-CZ"/>
              <a:t>ročník </a:t>
            </a:r>
            <a:r>
              <a:rPr lang="cs-CZ" smtClean="0"/>
              <a:t>devátý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/>
              <a:t>Jaká značka platí pro označení dálnic?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aoblený obdélník 5"/>
          <p:cNvSpPr/>
          <p:nvPr/>
        </p:nvSpPr>
        <p:spPr>
          <a:xfrm>
            <a:off x="533400" y="1905000"/>
            <a:ext cx="2438400" cy="990600"/>
          </a:xfrm>
          <a:prstGeom prst="roundRect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5</a:t>
            </a:r>
            <a:endParaRPr lang="cs-CZ" sz="4000" dirty="0"/>
          </a:p>
        </p:txBody>
      </p:sp>
      <p:sp>
        <p:nvSpPr>
          <p:cNvPr id="9" name="Zaoblený obdélník 8"/>
          <p:cNvSpPr/>
          <p:nvPr/>
        </p:nvSpPr>
        <p:spPr>
          <a:xfrm>
            <a:off x="609600" y="1981200"/>
            <a:ext cx="2286000" cy="83820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>
            <a:off x="3581400" y="3200400"/>
            <a:ext cx="2438400" cy="990600"/>
          </a:xfrm>
          <a:prstGeom prst="roundRect">
            <a:avLst/>
          </a:prstGeom>
          <a:solidFill>
            <a:srgbClr val="0070C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4</a:t>
            </a:r>
            <a:endParaRPr lang="cs-CZ" sz="4000" dirty="0"/>
          </a:p>
        </p:txBody>
      </p:sp>
      <p:sp>
        <p:nvSpPr>
          <p:cNvPr id="13" name="Zaoblený obdélník 12"/>
          <p:cNvSpPr/>
          <p:nvPr/>
        </p:nvSpPr>
        <p:spPr>
          <a:xfrm>
            <a:off x="3657600" y="3276600"/>
            <a:ext cx="2286000" cy="83820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>
            <a:off x="6324600" y="4495800"/>
            <a:ext cx="2438400" cy="990600"/>
          </a:xfrm>
          <a:prstGeom prst="roundRect">
            <a:avLst/>
          </a:prstGeom>
          <a:solidFill>
            <a:srgbClr val="00B05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5</a:t>
            </a:r>
            <a:endParaRPr lang="cs-CZ" sz="4000" dirty="0"/>
          </a:p>
        </p:txBody>
      </p:sp>
      <p:sp>
        <p:nvSpPr>
          <p:cNvPr id="15" name="Zaoblený obdélník 14"/>
          <p:cNvSpPr/>
          <p:nvPr/>
        </p:nvSpPr>
        <p:spPr>
          <a:xfrm>
            <a:off x="6400800" y="4572000"/>
            <a:ext cx="2286000" cy="838200"/>
          </a:xfrm>
          <a:prstGeom prst="round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E50</a:t>
            </a:r>
            <a:endParaRPr lang="cs-CZ" sz="40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53536"/>
            <a:ext cx="8305800" cy="1143000"/>
          </a:xfrm>
        </p:spPr>
        <p:txBody>
          <a:bodyPr>
            <a:normAutofit/>
          </a:bodyPr>
          <a:lstStyle/>
          <a:p>
            <a:r>
              <a:rPr lang="cs-CZ" sz="3000" dirty="0" smtClean="0"/>
              <a:t>Jaká je maximální rychlost, kterou může jet řidič osobního auta na českých dálnicích?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sz="8000" dirty="0" smtClean="0"/>
              <a:t>110 km/h</a:t>
            </a:r>
          </a:p>
          <a:p>
            <a:pPr marL="514350" indent="-514350">
              <a:buFont typeface="+mj-lt"/>
              <a:buAutoNum type="alphaUcPeriod"/>
            </a:pPr>
            <a:r>
              <a:rPr lang="cs-CZ" sz="8000" dirty="0" smtClean="0"/>
              <a:t>130 km/h</a:t>
            </a:r>
          </a:p>
          <a:p>
            <a:pPr marL="514350" indent="-514350">
              <a:buFont typeface="+mj-lt"/>
              <a:buAutoNum type="alphaUcPeriod"/>
            </a:pPr>
            <a:r>
              <a:rPr lang="cs-CZ" sz="8000" dirty="0" smtClean="0"/>
              <a:t>neomezená</a:t>
            </a:r>
            <a:endParaRPr lang="cs-CZ" sz="8000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228600" y="2362200"/>
            <a:ext cx="6324600" cy="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>
            <a:off x="304800" y="4876800"/>
            <a:ext cx="6781800" cy="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Jakou dálnici u nás nenajdete?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 numCol="2"/>
          <a:lstStyle/>
          <a:p>
            <a:pPr marL="514350" indent="-514350">
              <a:buFont typeface="+mj-lt"/>
              <a:buAutoNum type="alphaUcPeriod"/>
            </a:pPr>
            <a:r>
              <a:rPr lang="cs-CZ" sz="6600" dirty="0" smtClean="0"/>
              <a:t>D1</a:t>
            </a:r>
          </a:p>
          <a:p>
            <a:pPr marL="514350" indent="-514350">
              <a:buFont typeface="+mj-lt"/>
              <a:buAutoNum type="alphaUcPeriod"/>
            </a:pPr>
            <a:r>
              <a:rPr lang="cs-CZ" sz="6600" dirty="0" smtClean="0"/>
              <a:t>D2</a:t>
            </a:r>
          </a:p>
          <a:p>
            <a:pPr marL="514350" indent="-514350">
              <a:buFont typeface="+mj-lt"/>
              <a:buAutoNum type="alphaUcPeriod"/>
            </a:pPr>
            <a:r>
              <a:rPr lang="cs-CZ" sz="6600" dirty="0" smtClean="0"/>
              <a:t>D3</a:t>
            </a:r>
          </a:p>
          <a:p>
            <a:pPr marL="514350" indent="-514350">
              <a:buFont typeface="+mj-lt"/>
              <a:buAutoNum type="alphaUcPeriod"/>
            </a:pPr>
            <a:r>
              <a:rPr lang="cs-CZ" sz="6600" dirty="0" smtClean="0"/>
              <a:t>D4</a:t>
            </a:r>
          </a:p>
          <a:p>
            <a:pPr marL="514350" indent="-514350">
              <a:buFont typeface="+mj-lt"/>
              <a:buAutoNum type="alphaUcPeriod"/>
            </a:pPr>
            <a:r>
              <a:rPr lang="cs-CZ" sz="6600" dirty="0" smtClean="0"/>
              <a:t>D5</a:t>
            </a:r>
          </a:p>
          <a:p>
            <a:pPr marL="514350" indent="-514350">
              <a:buFont typeface="+mj-lt"/>
              <a:buAutoNum type="alphaUcPeriod"/>
            </a:pPr>
            <a:r>
              <a:rPr lang="cs-CZ" sz="6600" dirty="0" smtClean="0"/>
              <a:t>D8</a:t>
            </a:r>
          </a:p>
          <a:p>
            <a:pPr marL="514350" indent="-514350">
              <a:buFont typeface="+mj-lt"/>
              <a:buAutoNum type="alphaUcPeriod"/>
            </a:pPr>
            <a:r>
              <a:rPr lang="cs-CZ" sz="6600" dirty="0" smtClean="0"/>
              <a:t>D11</a:t>
            </a:r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Přímá spojovací čára 5"/>
          <p:cNvCxnSpPr/>
          <p:nvPr/>
        </p:nvCxnSpPr>
        <p:spPr>
          <a:xfrm>
            <a:off x="228600" y="5334000"/>
            <a:ext cx="25908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HOUSACAR poskytuje dopravu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 algn="ctr">
              <a:buFont typeface="+mj-lt"/>
              <a:buAutoNum type="alphaUcPeriod"/>
            </a:pPr>
            <a:r>
              <a:rPr lang="cs-CZ" sz="6000" dirty="0" smtClean="0"/>
              <a:t>LETECKOU</a:t>
            </a:r>
          </a:p>
          <a:p>
            <a:pPr marL="457200" indent="-457200" algn="ctr">
              <a:buFont typeface="+mj-lt"/>
              <a:buAutoNum type="alphaUcPeriod"/>
            </a:pPr>
            <a:r>
              <a:rPr lang="cs-CZ" sz="6000" dirty="0" smtClean="0"/>
              <a:t>ŽELEZNIČNÍ</a:t>
            </a:r>
          </a:p>
          <a:p>
            <a:pPr marL="457200" indent="-457200" algn="ctr">
              <a:buFont typeface="+mj-lt"/>
              <a:buAutoNum type="alphaUcPeriod"/>
            </a:pPr>
            <a:r>
              <a:rPr lang="cs-CZ" sz="6000" dirty="0" smtClean="0"/>
              <a:t>SILNIČNÍ</a:t>
            </a:r>
            <a:endParaRPr lang="cs-CZ" sz="6000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Přímá spojovací čára 5"/>
          <p:cNvCxnSpPr/>
          <p:nvPr/>
        </p:nvCxnSpPr>
        <p:spPr>
          <a:xfrm>
            <a:off x="685800" y="2057400"/>
            <a:ext cx="7391400" cy="7620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762000" y="3124200"/>
            <a:ext cx="7391400" cy="7620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Nejdelší železniční trať světa se nazývá: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cs-CZ" sz="4000" dirty="0" smtClean="0"/>
              <a:t>TRANSAMRICKÁ MAGISTRÁLA</a:t>
            </a:r>
          </a:p>
          <a:p>
            <a:pPr marL="742950" indent="-742950">
              <a:buFont typeface="+mj-lt"/>
              <a:buAutoNum type="alphaUcPeriod"/>
            </a:pPr>
            <a:r>
              <a:rPr lang="cs-CZ" sz="4000" dirty="0" smtClean="0"/>
              <a:t>TRANSIBIŘSKÁ MAGISTRÁLA</a:t>
            </a:r>
          </a:p>
          <a:p>
            <a:pPr marL="742950" indent="-742950">
              <a:buFont typeface="+mj-lt"/>
              <a:buAutoNum type="alphaUcPeriod"/>
            </a:pPr>
            <a:r>
              <a:rPr lang="cs-CZ" sz="4000" dirty="0" smtClean="0"/>
              <a:t>TRANSEVROPSKÁ MAGISTRÁLA</a:t>
            </a:r>
            <a:endParaRPr lang="cs-CZ" sz="4000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Přímá spojovací čára 5"/>
          <p:cNvCxnSpPr/>
          <p:nvPr/>
        </p:nvCxnSpPr>
        <p:spPr>
          <a:xfrm flipV="1">
            <a:off x="304800" y="1752600"/>
            <a:ext cx="5486400" cy="106680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flipV="1">
            <a:off x="685800" y="4267200"/>
            <a:ext cx="5486400" cy="106680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TGV 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7467600" cy="487375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cs-CZ" sz="4400" dirty="0" smtClean="0"/>
              <a:t>rychlovlak</a:t>
            </a:r>
          </a:p>
          <a:p>
            <a:pPr marL="457200" indent="-457200">
              <a:buFont typeface="+mj-lt"/>
              <a:buAutoNum type="alphaUcPeriod"/>
            </a:pPr>
            <a:endParaRPr lang="cs-CZ" sz="4400" dirty="0" smtClean="0"/>
          </a:p>
          <a:p>
            <a:pPr marL="457200" indent="-457200">
              <a:buFont typeface="+mj-lt"/>
              <a:buAutoNum type="alphaUcPeriod"/>
            </a:pPr>
            <a:r>
              <a:rPr lang="cs-CZ" sz="4400" dirty="0" smtClean="0"/>
              <a:t>letecká společnost</a:t>
            </a:r>
          </a:p>
          <a:p>
            <a:pPr marL="457200" indent="-457200">
              <a:buFont typeface="+mj-lt"/>
              <a:buAutoNum type="alphaUcPeriod"/>
            </a:pPr>
            <a:endParaRPr lang="cs-CZ" sz="4400" dirty="0" smtClean="0"/>
          </a:p>
          <a:p>
            <a:pPr marL="457200" indent="-457200">
              <a:buFont typeface="+mj-lt"/>
              <a:buAutoNum type="alphaUcPeriod"/>
            </a:pPr>
            <a:r>
              <a:rPr lang="cs-CZ" sz="4400" dirty="0" smtClean="0"/>
              <a:t>dálniční tunel</a:t>
            </a:r>
            <a:endParaRPr lang="cs-CZ" sz="4400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Přímá spojovací čára 5"/>
          <p:cNvCxnSpPr/>
          <p:nvPr/>
        </p:nvCxnSpPr>
        <p:spPr>
          <a:xfrm>
            <a:off x="304800" y="3505200"/>
            <a:ext cx="7010400" cy="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381000" y="5029200"/>
            <a:ext cx="7010400" cy="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rychlosti jezdí rychlovlaky? (TGV, ŠINKANZEN apod.)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lphaUcPeriod"/>
            </a:pPr>
            <a:r>
              <a:rPr lang="cs-CZ" sz="4400" dirty="0" smtClean="0"/>
              <a:t>až 100 km/hod</a:t>
            </a:r>
          </a:p>
          <a:p>
            <a:pPr marL="742950" indent="-742950">
              <a:buFont typeface="+mj-lt"/>
              <a:buAutoNum type="alphaUcPeriod"/>
            </a:pPr>
            <a:endParaRPr lang="cs-CZ" sz="4400" dirty="0" smtClean="0"/>
          </a:p>
          <a:p>
            <a:pPr marL="742950" indent="-742950">
              <a:buFont typeface="+mj-lt"/>
              <a:buAutoNum type="alphaUcPeriod"/>
            </a:pPr>
            <a:r>
              <a:rPr lang="cs-CZ" sz="4400" dirty="0" smtClean="0"/>
              <a:t>až 200km/hod</a:t>
            </a:r>
          </a:p>
          <a:p>
            <a:pPr marL="742950" indent="-742950">
              <a:buFont typeface="+mj-lt"/>
              <a:buAutoNum type="alphaUcPeriod"/>
            </a:pPr>
            <a:endParaRPr lang="cs-CZ" sz="4400" dirty="0" smtClean="0"/>
          </a:p>
          <a:p>
            <a:pPr marL="742950" indent="-742950">
              <a:buFont typeface="+mj-lt"/>
              <a:buAutoNum type="alphaUcPeriod"/>
            </a:pPr>
            <a:r>
              <a:rPr lang="cs-CZ" sz="4400" dirty="0" smtClean="0"/>
              <a:t>až 300 km/hod</a:t>
            </a:r>
            <a:endParaRPr lang="cs-CZ" sz="4400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Přímá spojovací čára 5"/>
          <p:cNvCxnSpPr/>
          <p:nvPr/>
        </p:nvCxnSpPr>
        <p:spPr>
          <a:xfrm>
            <a:off x="228600" y="2057400"/>
            <a:ext cx="5867400" cy="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228600" y="3505200"/>
            <a:ext cx="5867400" cy="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rkýř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</TotalTime>
  <Words>216</Words>
  <Application>Microsoft Office PowerPoint</Application>
  <PresentationFormat>Předvádění na obrazovce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Výchozí návrh</vt:lpstr>
      <vt:lpstr>Arkýř</vt:lpstr>
      <vt:lpstr>ZAJÍMAVOSTI Z DOPRAVY</vt:lpstr>
      <vt:lpstr>Anotace:</vt:lpstr>
      <vt:lpstr>Jaká značka platí pro označení dálnic?</vt:lpstr>
      <vt:lpstr>Jaká je maximální rychlost, kterou může jet řidič osobního auta na českých dálnicích?</vt:lpstr>
      <vt:lpstr>Jakou dálnici u nás nenajdete?</vt:lpstr>
      <vt:lpstr>HOUSACAR poskytuje dopravu</vt:lpstr>
      <vt:lpstr>Nejdelší železniční trať světa se nazývá:</vt:lpstr>
      <vt:lpstr>TGV je</vt:lpstr>
      <vt:lpstr>Jaké rychlosti jezdí rychlovlaky? (TGV, ŠINKANZEN apod.)</vt:lpstr>
      <vt:lpstr>Nejdelší železniční tunel (54 km) na světě najdeme v:</vt:lpstr>
      <vt:lpstr>Loď přizpůsobená pro převoz ropných produktů se nazývá jako:</vt:lpstr>
      <vt:lpstr>Mezi letiště nepatří</vt:lpstr>
      <vt:lpstr>KONEC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Helenečka</dc:creator>
  <cp:lastModifiedBy>Helenka</cp:lastModifiedBy>
  <cp:revision>54</cp:revision>
  <cp:lastPrinted>1601-01-01T00:00:00Z</cp:lastPrinted>
  <dcterms:created xsi:type="dcterms:W3CDTF">1601-01-01T00:00:00Z</dcterms:created>
  <dcterms:modified xsi:type="dcterms:W3CDTF">2013-07-12T13:46:54Z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