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0" r:id="rId2"/>
  </p:sldMasterIdLst>
  <p:sldIdLst>
    <p:sldId id="256" r:id="rId3"/>
    <p:sldId id="259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8ECB0-36F7-4BC2-8759-1222156039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88F54-B7CE-458D-88DF-509C892695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30602-CD7C-4CEB-A8E2-DF2C31E81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6D8ECB0-36F7-4BC2-8759-1222156039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636B063-980F-4CC6-8EFA-13A094E776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8CC070F9-C695-4D9C-8004-A9A28E7B63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6FB042-C679-4155-8BDE-005AA3D4FE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2C170-B493-416F-A27A-93D854EDA4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0ECDCAB-9173-4D65-988D-E22B72E581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AA99E1-B228-4BDD-88F0-FDAE3F3F8B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9C9FCA9-D79A-4E99-A1E8-7CE0DD9A85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6B063-980F-4CC6-8EFA-13A094E776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0484E35-4D05-4F2B-95C1-1BF1A0B19B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88F54-B7CE-458D-88DF-509C8926958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30602-CD7C-4CEB-A8E2-DF2C31E811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070F9-C695-4D9C-8004-A9A28E7B63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FB042-C679-4155-8BDE-005AA3D4F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2C170-B493-416F-A27A-93D854EDA4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CDCAB-9173-4D65-988D-E22B72E58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A99E1-B228-4BDD-88F0-FDAE3F3F8B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9FCA9-D79A-4E99-A1E8-7CE0DD9A85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84E35-4D05-4F2B-95C1-1BF1A0B19B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F4AB87C-A15D-429A-A910-C415321DC3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4AB87C-A15D-429A-A910-C415321DC3F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124200"/>
            <a:ext cx="86868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ZAJÍMAVOSTI Z DOPRAVY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295400" y="4114800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Z_155_Hospodářství_Zajímavosti z dopravy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Nejdelší železniční tunel (54 km) na světě najdeme 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cs-CZ" sz="4400" dirty="0" smtClean="0"/>
              <a:t>USA </a:t>
            </a:r>
          </a:p>
          <a:p>
            <a:pPr marL="742950" indent="-742950">
              <a:buFont typeface="+mj-lt"/>
              <a:buAutoNum type="alphaLcParenR"/>
            </a:pPr>
            <a:endParaRPr lang="cs-CZ" sz="4400" dirty="0" smtClean="0"/>
          </a:p>
          <a:p>
            <a:pPr marL="742950" indent="-742950">
              <a:buFont typeface="+mj-lt"/>
              <a:buAutoNum type="alphaLcParenR"/>
            </a:pPr>
            <a:r>
              <a:rPr lang="cs-CZ" sz="4400" dirty="0" smtClean="0"/>
              <a:t>JAPONSKU</a:t>
            </a:r>
          </a:p>
          <a:p>
            <a:pPr marL="742950" indent="-742950">
              <a:buFont typeface="+mj-lt"/>
              <a:buAutoNum type="alphaLcParenR"/>
            </a:pPr>
            <a:endParaRPr lang="cs-CZ" sz="4400" dirty="0" smtClean="0"/>
          </a:p>
          <a:p>
            <a:pPr marL="742950" indent="-742950">
              <a:buFont typeface="+mj-lt"/>
              <a:buAutoNum type="alphaLcParenR"/>
            </a:pPr>
            <a:r>
              <a:rPr lang="cs-CZ" sz="4400" dirty="0" smtClean="0"/>
              <a:t>RUSKU</a:t>
            </a: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228600" y="2057400"/>
            <a:ext cx="40386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228600" y="5029200"/>
            <a:ext cx="40386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Loď přizpůsobená pro převoz ropných produktů se nazývá jako: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ctr">
              <a:buFont typeface="+mj-lt"/>
              <a:buAutoNum type="alphaLcParenR"/>
            </a:pPr>
            <a:r>
              <a:rPr lang="cs-CZ" sz="4400" dirty="0" smtClean="0"/>
              <a:t>TRAJEKT</a:t>
            </a:r>
          </a:p>
          <a:p>
            <a:pPr marL="457200" indent="-457200" algn="ctr">
              <a:buFont typeface="+mj-lt"/>
              <a:buAutoNum type="alphaLcParenR"/>
            </a:pPr>
            <a:endParaRPr lang="cs-CZ" sz="4400" dirty="0" smtClean="0"/>
          </a:p>
          <a:p>
            <a:pPr marL="457200" indent="-457200" algn="ctr">
              <a:buFont typeface="+mj-lt"/>
              <a:buAutoNum type="alphaLcParenR"/>
            </a:pPr>
            <a:r>
              <a:rPr lang="cs-CZ" sz="4400" dirty="0" smtClean="0"/>
              <a:t>TANKER</a:t>
            </a:r>
          </a:p>
          <a:p>
            <a:pPr marL="457200" indent="-457200" algn="ctr">
              <a:buFont typeface="+mj-lt"/>
              <a:buAutoNum type="alphaLcParenR"/>
            </a:pPr>
            <a:endParaRPr lang="cs-CZ" sz="4400" dirty="0" smtClean="0"/>
          </a:p>
          <a:p>
            <a:pPr marL="457200" indent="-457200" algn="ctr">
              <a:buFont typeface="+mj-lt"/>
              <a:buAutoNum type="alphaLcParenR"/>
            </a:pPr>
            <a:r>
              <a:rPr lang="cs-CZ" sz="4400" dirty="0" smtClean="0"/>
              <a:t>PÉRÁK</a:t>
            </a:r>
            <a:endParaRPr lang="cs-CZ" sz="44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1752600" y="1981200"/>
            <a:ext cx="51054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752600" y="5029200"/>
            <a:ext cx="51054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1143000"/>
          </a:xfrm>
        </p:spPr>
        <p:txBody>
          <a:bodyPr/>
          <a:lstStyle/>
          <a:p>
            <a:r>
              <a:rPr lang="cs-CZ" dirty="0" smtClean="0"/>
              <a:t>Mezi letiště nepatří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cs-CZ" sz="3600" dirty="0" smtClean="0"/>
              <a:t>CHARLES DE GAULLE</a:t>
            </a:r>
          </a:p>
          <a:p>
            <a:pPr marL="457200" indent="-457200">
              <a:buFont typeface="+mj-lt"/>
              <a:buAutoNum type="alphaUcPeriod"/>
            </a:pPr>
            <a:endParaRPr lang="cs-CZ" sz="36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3600" dirty="0" smtClean="0"/>
              <a:t>HEATHROW</a:t>
            </a:r>
          </a:p>
          <a:p>
            <a:pPr marL="457200" indent="-457200">
              <a:buFont typeface="+mj-lt"/>
              <a:buAutoNum type="alphaUcPeriod"/>
            </a:pPr>
            <a:endParaRPr lang="cs-CZ" sz="36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3600" dirty="0" smtClean="0"/>
              <a:t>FRANKFURT NAD MOHANEM</a:t>
            </a:r>
          </a:p>
          <a:p>
            <a:pPr marL="457200" indent="-457200">
              <a:buFont typeface="+mj-lt"/>
              <a:buAutoNum type="alphaUcPeriod"/>
            </a:pPr>
            <a:endParaRPr lang="cs-CZ" sz="36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3600" dirty="0" smtClean="0"/>
              <a:t>HONSAN</a:t>
            </a:r>
            <a:endParaRPr lang="cs-CZ" sz="36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04800" y="1524000"/>
            <a:ext cx="68580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304800" y="2819400"/>
            <a:ext cx="68580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04800" y="4038600"/>
            <a:ext cx="83820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rozšiřování učiva o zajímavostech z dopravy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učivo formou jednoduchých a snadno zapamatovatelných otázek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/>
              <a:t>ročník </a:t>
            </a:r>
            <a:r>
              <a:rPr lang="cs-CZ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Jaká značka platí pro označení dálnic?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aoblený obdélník 5"/>
          <p:cNvSpPr/>
          <p:nvPr/>
        </p:nvSpPr>
        <p:spPr>
          <a:xfrm>
            <a:off x="533400" y="1905000"/>
            <a:ext cx="2438400" cy="990600"/>
          </a:xfrm>
          <a:prstGeom prst="roundRect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5</a:t>
            </a:r>
            <a:endParaRPr lang="cs-CZ" sz="4000" dirty="0"/>
          </a:p>
        </p:txBody>
      </p:sp>
      <p:sp>
        <p:nvSpPr>
          <p:cNvPr id="9" name="Zaoblený obdélník 8"/>
          <p:cNvSpPr/>
          <p:nvPr/>
        </p:nvSpPr>
        <p:spPr>
          <a:xfrm>
            <a:off x="609600" y="1981200"/>
            <a:ext cx="2286000" cy="83820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3581400" y="3200400"/>
            <a:ext cx="2438400" cy="990600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4</a:t>
            </a:r>
            <a:endParaRPr lang="cs-CZ" sz="40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3657600" y="3276600"/>
            <a:ext cx="2286000" cy="83820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6324600" y="4495800"/>
            <a:ext cx="2438400" cy="990600"/>
          </a:xfrm>
          <a:prstGeom prst="roundRect">
            <a:avLst/>
          </a:prstGeom>
          <a:solidFill>
            <a:srgbClr val="00B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5</a:t>
            </a:r>
            <a:endParaRPr lang="cs-CZ" sz="40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6400800" y="4572000"/>
            <a:ext cx="2286000" cy="838200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E50</a:t>
            </a:r>
            <a:endParaRPr lang="cs-CZ" sz="40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53536"/>
            <a:ext cx="8305800" cy="114300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Jaká je maximální rychlost, kterou může jet řidič osobního auta na českých dálnicích?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sz="8000" dirty="0" smtClean="0"/>
              <a:t>110 km/h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8000" dirty="0" smtClean="0"/>
              <a:t>130 km/h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8000" dirty="0" smtClean="0"/>
              <a:t>neomezená</a:t>
            </a:r>
            <a:endParaRPr lang="cs-CZ" sz="80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28600" y="2362200"/>
            <a:ext cx="63246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304800" y="4876800"/>
            <a:ext cx="67818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Jakou dálnici u nás nenajdete?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2"/>
          <a:lstStyle/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D1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D2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D3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D4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D5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D8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6600" dirty="0" smtClean="0"/>
              <a:t>D11</a:t>
            </a:r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228600" y="5334000"/>
            <a:ext cx="25908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HOUSACAR poskytuje dopravu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ctr">
              <a:buFont typeface="+mj-lt"/>
              <a:buAutoNum type="alphaUcPeriod"/>
            </a:pPr>
            <a:r>
              <a:rPr lang="cs-CZ" sz="6000" dirty="0" smtClean="0"/>
              <a:t>LETECKOU</a:t>
            </a:r>
          </a:p>
          <a:p>
            <a:pPr marL="457200" indent="-457200" algn="ctr">
              <a:buFont typeface="+mj-lt"/>
              <a:buAutoNum type="alphaUcPeriod"/>
            </a:pPr>
            <a:r>
              <a:rPr lang="cs-CZ" sz="6000" dirty="0" smtClean="0"/>
              <a:t>ŽELEZNIČNÍ</a:t>
            </a:r>
          </a:p>
          <a:p>
            <a:pPr marL="457200" indent="-457200" algn="ctr">
              <a:buFont typeface="+mj-lt"/>
              <a:buAutoNum type="alphaUcPeriod"/>
            </a:pPr>
            <a:r>
              <a:rPr lang="cs-CZ" sz="6000" dirty="0" smtClean="0"/>
              <a:t>SILNIČNÍ</a:t>
            </a:r>
            <a:endParaRPr lang="cs-CZ" sz="60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685800" y="2057400"/>
            <a:ext cx="7391400" cy="7620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762000" y="3124200"/>
            <a:ext cx="7391400" cy="7620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Nejdelší železniční trať světa se nazývá: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cs-CZ" sz="4000" dirty="0" smtClean="0"/>
              <a:t>TRANSAMRICKÁ MAGISTRÁLA</a:t>
            </a:r>
          </a:p>
          <a:p>
            <a:pPr marL="742950" indent="-742950">
              <a:buFont typeface="+mj-lt"/>
              <a:buAutoNum type="alphaUcPeriod"/>
            </a:pPr>
            <a:r>
              <a:rPr lang="cs-CZ" sz="4000" dirty="0" smtClean="0"/>
              <a:t>TRANSIBIŘSKÁ MAGISTRÁLA</a:t>
            </a:r>
          </a:p>
          <a:p>
            <a:pPr marL="742950" indent="-742950">
              <a:buFont typeface="+mj-lt"/>
              <a:buAutoNum type="alphaUcPeriod"/>
            </a:pPr>
            <a:r>
              <a:rPr lang="cs-CZ" sz="4000" dirty="0" smtClean="0"/>
              <a:t>TRANSEVROPSKÁ MAGISTRÁLA</a:t>
            </a:r>
            <a:endParaRPr lang="cs-CZ" sz="40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 flipV="1">
            <a:off x="304800" y="1752600"/>
            <a:ext cx="5486400" cy="106680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flipV="1">
            <a:off x="685800" y="4267200"/>
            <a:ext cx="5486400" cy="106680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TGV 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7467600" cy="48737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cs-CZ" sz="4400" dirty="0" smtClean="0"/>
              <a:t>rychlovlak</a:t>
            </a:r>
          </a:p>
          <a:p>
            <a:pPr marL="457200" indent="-457200">
              <a:buFont typeface="+mj-lt"/>
              <a:buAutoNum type="alphaUcPeriod"/>
            </a:pPr>
            <a:endParaRPr lang="cs-CZ" sz="44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4400" dirty="0" smtClean="0"/>
              <a:t>letecká společnost</a:t>
            </a:r>
          </a:p>
          <a:p>
            <a:pPr marL="457200" indent="-457200">
              <a:buFont typeface="+mj-lt"/>
              <a:buAutoNum type="alphaUcPeriod"/>
            </a:pPr>
            <a:endParaRPr lang="cs-CZ" sz="4400" dirty="0" smtClean="0"/>
          </a:p>
          <a:p>
            <a:pPr marL="457200" indent="-457200">
              <a:buFont typeface="+mj-lt"/>
              <a:buAutoNum type="alphaUcPeriod"/>
            </a:pPr>
            <a:r>
              <a:rPr lang="cs-CZ" sz="4400" dirty="0" smtClean="0"/>
              <a:t>dálniční tunel</a:t>
            </a:r>
            <a:endParaRPr lang="cs-CZ" sz="44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04800" y="3505200"/>
            <a:ext cx="70104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81000" y="5029200"/>
            <a:ext cx="70104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rychlosti jezdí rychlovlaky? (TGV, ŠINKANZEN apod.)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cs-CZ" sz="4400" dirty="0" smtClean="0"/>
              <a:t>až 100 km/hod</a:t>
            </a:r>
          </a:p>
          <a:p>
            <a:pPr marL="742950" indent="-742950">
              <a:buFont typeface="+mj-lt"/>
              <a:buAutoNum type="alphaUcPeriod"/>
            </a:pPr>
            <a:endParaRPr lang="cs-CZ" sz="4400" dirty="0" smtClean="0"/>
          </a:p>
          <a:p>
            <a:pPr marL="742950" indent="-742950">
              <a:buFont typeface="+mj-lt"/>
              <a:buAutoNum type="alphaUcPeriod"/>
            </a:pPr>
            <a:r>
              <a:rPr lang="cs-CZ" sz="4400" dirty="0" smtClean="0"/>
              <a:t>až 200km/hod</a:t>
            </a:r>
          </a:p>
          <a:p>
            <a:pPr marL="742950" indent="-742950">
              <a:buFont typeface="+mj-lt"/>
              <a:buAutoNum type="alphaUcPeriod"/>
            </a:pPr>
            <a:endParaRPr lang="cs-CZ" sz="4400" dirty="0" smtClean="0"/>
          </a:p>
          <a:p>
            <a:pPr marL="742950" indent="-742950">
              <a:buFont typeface="+mj-lt"/>
              <a:buAutoNum type="alphaUcPeriod"/>
            </a:pPr>
            <a:r>
              <a:rPr lang="cs-CZ" sz="4400" dirty="0" smtClean="0"/>
              <a:t>až 300 km/hod</a:t>
            </a:r>
            <a:endParaRPr lang="cs-CZ" sz="44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228600" y="2057400"/>
            <a:ext cx="58674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228600" y="3505200"/>
            <a:ext cx="586740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216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Výchozí návrh</vt:lpstr>
      <vt:lpstr>Arkýř</vt:lpstr>
      <vt:lpstr>ZAJÍMAVOSTI Z DOPRAVY</vt:lpstr>
      <vt:lpstr>Anotace:</vt:lpstr>
      <vt:lpstr>Jaká značka platí pro označení dálnic?</vt:lpstr>
      <vt:lpstr>Jaká je maximální rychlost, kterou může jet řidič osobního auta na českých dálnicích?</vt:lpstr>
      <vt:lpstr>Jakou dálnici u nás nenajdete?</vt:lpstr>
      <vt:lpstr>HOUSACAR poskytuje dopravu</vt:lpstr>
      <vt:lpstr>Nejdelší železniční trať světa se nazývá:</vt:lpstr>
      <vt:lpstr>TGV je</vt:lpstr>
      <vt:lpstr>Jaké rychlosti jezdí rychlovlaky? (TGV, ŠINKANZEN apod.)</vt:lpstr>
      <vt:lpstr>Nejdelší železniční tunel (54 km) na světě najdeme v:</vt:lpstr>
      <vt:lpstr>Loď přizpůsobená pro převoz ropných produktů se nazývá jako:</vt:lpstr>
      <vt:lpstr>Mezi letiště nepatří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54</cp:revision>
  <cp:lastPrinted>1601-01-01T00:00:00Z</cp:lastPrinted>
  <dcterms:created xsi:type="dcterms:W3CDTF">1601-01-01T00:00:00Z</dcterms:created>
  <dcterms:modified xsi:type="dcterms:W3CDTF">2013-07-12T13:46:54Z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