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65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92AC3-CC8B-47F2-AE6D-FC00483B0DF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7FD3990-CCBB-43D4-A2DB-C30F3713F78B}">
      <dgm:prSet phldrT="[Text]"/>
      <dgm:spPr/>
      <dgm:t>
        <a:bodyPr/>
        <a:lstStyle/>
        <a:p>
          <a:r>
            <a:rPr lang="cs-CZ" dirty="0" smtClean="0"/>
            <a:t>obnovitelné</a:t>
          </a:r>
          <a:endParaRPr lang="cs-CZ" dirty="0"/>
        </a:p>
      </dgm:t>
    </dgm:pt>
    <dgm:pt modelId="{A4F303AB-8BBA-41BA-987C-DA4FC55B36A0}" type="parTrans" cxnId="{61174BF6-A768-456C-9D79-7F2AF7B92D24}">
      <dgm:prSet/>
      <dgm:spPr/>
      <dgm:t>
        <a:bodyPr/>
        <a:lstStyle/>
        <a:p>
          <a:endParaRPr lang="cs-CZ"/>
        </a:p>
      </dgm:t>
    </dgm:pt>
    <dgm:pt modelId="{A15AB129-7B76-43CD-BEA5-3A5739CF7BC8}" type="sibTrans" cxnId="{61174BF6-A768-456C-9D79-7F2AF7B92D24}">
      <dgm:prSet/>
      <dgm:spPr/>
      <dgm:t>
        <a:bodyPr/>
        <a:lstStyle/>
        <a:p>
          <a:endParaRPr lang="cs-CZ"/>
        </a:p>
      </dgm:t>
    </dgm:pt>
    <dgm:pt modelId="{A8C9883B-075F-43D6-A197-92D2E4DE6B68}">
      <dgm:prSet phldrT="[Text]"/>
      <dgm:spPr/>
      <dgm:t>
        <a:bodyPr/>
        <a:lstStyle/>
        <a:p>
          <a:r>
            <a:rPr lang="cs-CZ" dirty="0" smtClean="0"/>
            <a:t>neobnovitelné</a:t>
          </a:r>
          <a:endParaRPr lang="cs-CZ" dirty="0"/>
        </a:p>
      </dgm:t>
    </dgm:pt>
    <dgm:pt modelId="{5608330D-9BF3-48AD-B144-B29724E6F982}" type="parTrans" cxnId="{D3B288BA-FD18-455B-9066-4F7E2CD24AAE}">
      <dgm:prSet/>
      <dgm:spPr/>
      <dgm:t>
        <a:bodyPr/>
        <a:lstStyle/>
        <a:p>
          <a:endParaRPr lang="cs-CZ"/>
        </a:p>
      </dgm:t>
    </dgm:pt>
    <dgm:pt modelId="{E553143C-7BE0-4826-90B6-EE59FE402A2E}" type="sibTrans" cxnId="{D3B288BA-FD18-455B-9066-4F7E2CD24AAE}">
      <dgm:prSet/>
      <dgm:spPr/>
      <dgm:t>
        <a:bodyPr/>
        <a:lstStyle/>
        <a:p>
          <a:endParaRPr lang="cs-CZ"/>
        </a:p>
      </dgm:t>
    </dgm:pt>
    <dgm:pt modelId="{F7D213DF-AD09-4918-858B-FB78674AC2F9}" type="pres">
      <dgm:prSet presAssocID="{31792AC3-CC8B-47F2-AE6D-FC00483B0DF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7591D59-B950-4DF8-894F-A4C088CE8B12}" type="pres">
      <dgm:prSet presAssocID="{C7FD3990-CCBB-43D4-A2DB-C30F3713F78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C84AFF-7D9A-4E0A-8395-05C8C69343B0}" type="pres">
      <dgm:prSet presAssocID="{A15AB129-7B76-43CD-BEA5-3A5739CF7BC8}" presName="spacer" presStyleCnt="0"/>
      <dgm:spPr/>
    </dgm:pt>
    <dgm:pt modelId="{72FA8411-816E-4F3B-8742-16293AC98840}" type="pres">
      <dgm:prSet presAssocID="{A8C9883B-075F-43D6-A197-92D2E4DE6B6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BD0131-5CDB-497F-951B-DB7A8E18E14D}" type="presOf" srcId="{31792AC3-CC8B-47F2-AE6D-FC00483B0DF6}" destId="{F7D213DF-AD09-4918-858B-FB78674AC2F9}" srcOrd="0" destOrd="0" presId="urn:microsoft.com/office/officeart/2005/8/layout/vList2"/>
    <dgm:cxn modelId="{137573F7-CF1C-4C6E-9D42-CF57A5CA1CA6}" type="presOf" srcId="{C7FD3990-CCBB-43D4-A2DB-C30F3713F78B}" destId="{67591D59-B950-4DF8-894F-A4C088CE8B12}" srcOrd="0" destOrd="0" presId="urn:microsoft.com/office/officeart/2005/8/layout/vList2"/>
    <dgm:cxn modelId="{5EA10CD2-DBFF-488D-90EB-A0DC0203FE6E}" type="presOf" srcId="{A8C9883B-075F-43D6-A197-92D2E4DE6B68}" destId="{72FA8411-816E-4F3B-8742-16293AC98840}" srcOrd="0" destOrd="0" presId="urn:microsoft.com/office/officeart/2005/8/layout/vList2"/>
    <dgm:cxn modelId="{D3B288BA-FD18-455B-9066-4F7E2CD24AAE}" srcId="{31792AC3-CC8B-47F2-AE6D-FC00483B0DF6}" destId="{A8C9883B-075F-43D6-A197-92D2E4DE6B68}" srcOrd="1" destOrd="0" parTransId="{5608330D-9BF3-48AD-B144-B29724E6F982}" sibTransId="{E553143C-7BE0-4826-90B6-EE59FE402A2E}"/>
    <dgm:cxn modelId="{61174BF6-A768-456C-9D79-7F2AF7B92D24}" srcId="{31792AC3-CC8B-47F2-AE6D-FC00483B0DF6}" destId="{C7FD3990-CCBB-43D4-A2DB-C30F3713F78B}" srcOrd="0" destOrd="0" parTransId="{A4F303AB-8BBA-41BA-987C-DA4FC55B36A0}" sibTransId="{A15AB129-7B76-43CD-BEA5-3A5739CF7BC8}"/>
    <dgm:cxn modelId="{A4AA89D0-12B0-4125-AB8D-16916F2762DA}" type="presParOf" srcId="{F7D213DF-AD09-4918-858B-FB78674AC2F9}" destId="{67591D59-B950-4DF8-894F-A4C088CE8B12}" srcOrd="0" destOrd="0" presId="urn:microsoft.com/office/officeart/2005/8/layout/vList2"/>
    <dgm:cxn modelId="{84C814E1-4192-423C-8450-CEF1C299E07F}" type="presParOf" srcId="{F7D213DF-AD09-4918-858B-FB78674AC2F9}" destId="{FAC84AFF-7D9A-4E0A-8395-05C8C69343B0}" srcOrd="1" destOrd="0" presId="urn:microsoft.com/office/officeart/2005/8/layout/vList2"/>
    <dgm:cxn modelId="{57FEF7E2-BFFF-4B74-A8E2-35DC027E2FB0}" type="presParOf" srcId="{F7D213DF-AD09-4918-858B-FB78674AC2F9}" destId="{72FA8411-816E-4F3B-8742-16293AC9884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591D59-B950-4DF8-894F-A4C088CE8B12}">
      <dsp:nvSpPr>
        <dsp:cNvPr id="0" name=""/>
        <dsp:cNvSpPr/>
      </dsp:nvSpPr>
      <dsp:spPr>
        <a:xfrm>
          <a:off x="0" y="19779"/>
          <a:ext cx="5334000" cy="1357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 smtClean="0"/>
            <a:t>obnovitelné</a:t>
          </a:r>
          <a:endParaRPr lang="cs-CZ" sz="5800" kern="1200" dirty="0"/>
        </a:p>
      </dsp:txBody>
      <dsp:txXfrm>
        <a:off x="0" y="19779"/>
        <a:ext cx="5334000" cy="1357200"/>
      </dsp:txXfrm>
    </dsp:sp>
    <dsp:sp modelId="{72FA8411-816E-4F3B-8742-16293AC98840}">
      <dsp:nvSpPr>
        <dsp:cNvPr id="0" name=""/>
        <dsp:cNvSpPr/>
      </dsp:nvSpPr>
      <dsp:spPr>
        <a:xfrm>
          <a:off x="0" y="1544020"/>
          <a:ext cx="5334000" cy="1357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800" kern="1200" dirty="0" smtClean="0"/>
            <a:t>neobnovitelné</a:t>
          </a:r>
          <a:endParaRPr lang="cs-CZ" sz="5800" kern="1200" dirty="0"/>
        </a:p>
      </dsp:txBody>
      <dsp:txXfrm>
        <a:off x="0" y="1544020"/>
        <a:ext cx="5334000" cy="1357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CCFA1-904E-425F-95FA-9E82915DBF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8A16B-5E8E-4DC7-9F7F-B9A03299CE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9C975-5712-49F0-BBCD-287C26AEA5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DD2CCFA1-904E-425F-95FA-9E82915DB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5480E9C-816A-4B4C-8040-BA461A2F8F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945222A-87E5-4758-8DD4-FB565E8E1F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17F3A-B72D-4ADA-A1B5-5909E99DFA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30F57-EE17-4929-A652-0AC083F41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8A3DF35-125B-4F43-B810-0C88BC6888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888BB-0ED7-47AA-9056-2D1EB62290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3055A08-9646-4A1D-A207-F7A06D3AC2F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0E9C-816A-4B4C-8040-BA461A2F8F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B8B5968-D88E-474E-AA31-29EA502111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8A16B-5E8E-4DC7-9F7F-B9A03299CE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9C975-5712-49F0-BBCD-287C26AEA5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222A-87E5-4758-8DD4-FB565E8E1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7F3A-B72D-4ADA-A1B5-5909E99DFA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0F57-EE17-4929-A652-0AC083F41E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3DF35-125B-4F43-B810-0C88BC6888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88BB-0ED7-47AA-9056-2D1EB62290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5A08-9646-4A1D-A207-F7A06D3AC2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B5968-D88E-474E-AA31-29EA502111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E353B93-A98F-42B3-A03C-14643FDE5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353B93-A98F-42B3-A03C-14643FDE594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o/8/t/Y/C/k/wind-blowing-cloud-md.png" TargetMode="External"/><Relationship Id="rId2" Type="http://schemas.openxmlformats.org/officeDocument/2006/relationships/hyperlink" Target="http://www.clker.com/cliparts/4/4/6/3/119542516413717350massimo_sole_3.svg.med.pn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openxmlformats.org/officeDocument/2006/relationships/hyperlink" Target="https://www.youtube.com/watch?v=rw5LTSnRUx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n2XMvbzTnCo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dkxamrcn6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youtube.com/watch?v=C-xAbqBYMZ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0"/>
            <a:ext cx="9144000" cy="10668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PŘÍRODNÍ ZDROJE A ENERGIE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86000" y="4191000"/>
            <a:ext cx="4519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Z_023_Ekologie_Přírodní zdroje a energie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palivo,přírodní zdroje,průmyslová odvětví,ropa,ropné plošiny,studny,těžba nafty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524000"/>
            <a:ext cx="2971800" cy="29718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1143000"/>
          </a:xfrm>
        </p:spPr>
        <p:txBody>
          <a:bodyPr/>
          <a:lstStyle/>
          <a:p>
            <a:r>
              <a:rPr lang="cs-CZ" dirty="0" smtClean="0"/>
              <a:t>Při těžbě dochází hlavně k:</a:t>
            </a:r>
            <a:endParaRPr lang="cs-CZ" dirty="0"/>
          </a:p>
        </p:txBody>
      </p:sp>
      <p:pic>
        <p:nvPicPr>
          <p:cNvPr id="75778" name="Picture 2" descr="Zobrazit podrobn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2362200" cy="2362200"/>
          </a:xfrm>
          <a:prstGeom prst="rect">
            <a:avLst/>
          </a:prstGeom>
          <a:noFill/>
        </p:spPr>
      </p:pic>
      <p:sp>
        <p:nvSpPr>
          <p:cNvPr id="4" name="Vývojový diagram: alternativní postup 3"/>
          <p:cNvSpPr/>
          <p:nvPr/>
        </p:nvSpPr>
        <p:spPr>
          <a:xfrm rot="19844612">
            <a:off x="71964" y="3484127"/>
            <a:ext cx="2667000" cy="990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znečištění litosféry</a:t>
            </a:r>
            <a:endParaRPr lang="cs-CZ" sz="2800" dirty="0"/>
          </a:p>
        </p:txBody>
      </p:sp>
      <p:sp>
        <p:nvSpPr>
          <p:cNvPr id="6" name="Vývojový diagram: alternativní postup 5"/>
          <p:cNvSpPr/>
          <p:nvPr/>
        </p:nvSpPr>
        <p:spPr>
          <a:xfrm>
            <a:off x="2743200" y="4191000"/>
            <a:ext cx="2667000" cy="990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znečištění hydrosféry</a:t>
            </a:r>
            <a:endParaRPr lang="cs-CZ" sz="2800" dirty="0"/>
          </a:p>
        </p:txBody>
      </p:sp>
      <p:pic>
        <p:nvPicPr>
          <p:cNvPr id="75782" name="Picture 6" descr="architektura,budovy,Evropa,evropské,Fotografie,noci,noční doba,průmysl,rafinerie,rafinérie ropy,ropa,Skotsko,skotský,Spojené království,světla,továrny,Velká Británi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3200400"/>
            <a:ext cx="3095625" cy="3095625"/>
          </a:xfrm>
          <a:prstGeom prst="rect">
            <a:avLst/>
          </a:prstGeom>
          <a:noFill/>
        </p:spPr>
      </p:pic>
      <p:sp>
        <p:nvSpPr>
          <p:cNvPr id="8" name="Vývojový diagram: alternativní postup 7"/>
          <p:cNvSpPr/>
          <p:nvPr/>
        </p:nvSpPr>
        <p:spPr>
          <a:xfrm rot="20753912">
            <a:off x="6387986" y="5434777"/>
            <a:ext cx="2667000" cy="9906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znečištění atmosféry</a:t>
            </a:r>
            <a:endParaRPr lang="cs-CZ" sz="2800" dirty="0"/>
          </a:p>
        </p:txBody>
      </p:sp>
      <p:pic>
        <p:nvPicPr>
          <p:cNvPr id="9" name="Picture 4" descr="OPVK_hor_zakladni_logolink_RGB_cz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417638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Opakování </a:t>
            </a:r>
            <a:r>
              <a:rPr lang="cs-CZ" dirty="0" smtClean="0"/>
              <a:t>– Všechno co je jakkoliv spjaté s obnovitelnými zdroji vybarvěte </a:t>
            </a:r>
            <a:r>
              <a:rPr lang="cs-CZ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zeleně</a:t>
            </a:r>
            <a:r>
              <a:rPr lang="cs-CZ" dirty="0" smtClean="0"/>
              <a:t>, s neobnovitelnými zdroji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červeně</a:t>
            </a:r>
            <a:endParaRPr lang="cs-CZ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/>
          <p:cNvSpPr/>
          <p:nvPr/>
        </p:nvSpPr>
        <p:spPr>
          <a:xfrm>
            <a:off x="3124200" y="2819400"/>
            <a:ext cx="25908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biomasa</a:t>
            </a:r>
            <a:endParaRPr lang="cs-CZ" sz="2800" dirty="0"/>
          </a:p>
        </p:txBody>
      </p:sp>
      <p:sp>
        <p:nvSpPr>
          <p:cNvPr id="7" name="Zaoblený obdélník 6"/>
          <p:cNvSpPr/>
          <p:nvPr/>
        </p:nvSpPr>
        <p:spPr>
          <a:xfrm>
            <a:off x="6172200" y="3048000"/>
            <a:ext cx="25908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gejzíry</a:t>
            </a:r>
            <a:endParaRPr lang="cs-CZ" sz="2800" dirty="0"/>
          </a:p>
        </p:txBody>
      </p:sp>
      <p:sp>
        <p:nvSpPr>
          <p:cNvPr id="8" name="Zaoblený obdélník 7"/>
          <p:cNvSpPr/>
          <p:nvPr/>
        </p:nvSpPr>
        <p:spPr>
          <a:xfrm>
            <a:off x="3505200" y="4191000"/>
            <a:ext cx="25908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rašelina</a:t>
            </a:r>
            <a:endParaRPr lang="cs-CZ" sz="2800" dirty="0"/>
          </a:p>
        </p:txBody>
      </p:sp>
      <p:sp>
        <p:nvSpPr>
          <p:cNvPr id="9" name="Zaoblený obdélník 8"/>
          <p:cNvSpPr/>
          <p:nvPr/>
        </p:nvSpPr>
        <p:spPr>
          <a:xfrm>
            <a:off x="6324600" y="4419600"/>
            <a:ext cx="25908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fosilní paliva</a:t>
            </a:r>
            <a:endParaRPr lang="cs-CZ" sz="2800" dirty="0"/>
          </a:p>
        </p:txBody>
      </p:sp>
      <p:sp>
        <p:nvSpPr>
          <p:cNvPr id="10" name="Zaoblený obdélník 9"/>
          <p:cNvSpPr/>
          <p:nvPr/>
        </p:nvSpPr>
        <p:spPr>
          <a:xfrm>
            <a:off x="381000" y="3581400"/>
            <a:ext cx="2895600" cy="1371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čerpání je takřka nezastavitelné</a:t>
            </a:r>
            <a:endParaRPr lang="cs-CZ" sz="28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5715000" y="1752600"/>
            <a:ext cx="25908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vodní energie</a:t>
            </a:r>
            <a:endParaRPr lang="cs-CZ" sz="28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609600" y="1752600"/>
            <a:ext cx="2590800" cy="9906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znečištění hydrosféry</a:t>
            </a:r>
            <a:endParaRPr lang="cs-CZ" sz="28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http://office.microsoft.com</a:t>
            </a:r>
          </a:p>
          <a:p>
            <a:r>
              <a:rPr lang="pl-PL" dirty="0" smtClean="0"/>
              <a:t>Smiling Sun. </a:t>
            </a:r>
            <a:r>
              <a:rPr lang="pl-PL" i="1" dirty="0" smtClean="0"/>
              <a:t>Http://www.clker.com</a:t>
            </a:r>
            <a:r>
              <a:rPr lang="pl-PL" dirty="0" smtClean="0"/>
              <a:t> [online]. 2007 [cit. 2013-01-26]. Dostupné z: </a:t>
            </a:r>
            <a:r>
              <a:rPr lang="pl-PL" dirty="0" smtClean="0">
                <a:hlinkClick r:id="rId2"/>
              </a:rPr>
              <a:t>http://www.clker.com/cliparts/4/4/6/3/119542516413717350massimo_sole_3.svg.med.png</a:t>
            </a:r>
            <a:endParaRPr lang="pl-PL" dirty="0" smtClean="0"/>
          </a:p>
          <a:p>
            <a:r>
              <a:rPr lang="cs-CZ" dirty="0" err="1" smtClean="0"/>
              <a:t>Wind</a:t>
            </a:r>
            <a:r>
              <a:rPr lang="cs-CZ" dirty="0" smtClean="0"/>
              <a:t> </a:t>
            </a:r>
            <a:r>
              <a:rPr lang="cs-CZ" dirty="0" err="1" smtClean="0"/>
              <a:t>Blowing</a:t>
            </a:r>
            <a:r>
              <a:rPr lang="cs-CZ" dirty="0" smtClean="0"/>
              <a:t> </a:t>
            </a:r>
            <a:r>
              <a:rPr lang="cs-CZ" dirty="0" err="1" smtClean="0"/>
              <a:t>Cloud</a:t>
            </a:r>
            <a:r>
              <a:rPr lang="cs-CZ" dirty="0" smtClean="0"/>
              <a:t>. </a:t>
            </a:r>
            <a:r>
              <a:rPr lang="cs-CZ" i="1" dirty="0" smtClean="0"/>
              <a:t>Http://www.</a:t>
            </a:r>
            <a:r>
              <a:rPr lang="cs-CZ" i="1" dirty="0" err="1" smtClean="0"/>
              <a:t>clker.com</a:t>
            </a:r>
            <a:r>
              <a:rPr lang="cs-CZ" dirty="0" smtClean="0"/>
              <a:t> [online]. 2010 [cit. 2013-01-26]. Dostupné z: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clker.com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cliparts</a:t>
            </a:r>
            <a:r>
              <a:rPr lang="cs-CZ" dirty="0" smtClean="0">
                <a:hlinkClick r:id="rId3"/>
              </a:rPr>
              <a:t>/o/8/t/Y/C/k/</a:t>
            </a:r>
            <a:r>
              <a:rPr lang="cs-CZ" dirty="0" err="1" smtClean="0">
                <a:hlinkClick r:id="rId3"/>
              </a:rPr>
              <a:t>wind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blowing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cloud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md.png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konec</a:t>
            </a:r>
            <a:endParaRPr lang="cs-CZ" sz="6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žáků s učivem o základních zdrojích surovin pro člověka a jejich velmi rychlé možnosti vyčerpání a znečištění ovzduší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základní látku interaktivní formou, což usnadňuje zapamatování učiva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/>
          <a:lstStyle/>
          <a:p>
            <a:r>
              <a:rPr lang="cs-CZ" dirty="0" smtClean="0"/>
              <a:t>Přírodní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7467600" cy="4873752"/>
          </a:xfrm>
        </p:spPr>
        <p:txBody>
          <a:bodyPr/>
          <a:lstStyle/>
          <a:p>
            <a:r>
              <a:rPr lang="cs-CZ" dirty="0" smtClean="0"/>
              <a:t>= všechny zdroje surovin a energie, které slouží k uspokojování našich životních potřeb</a:t>
            </a:r>
          </a:p>
          <a:p>
            <a:r>
              <a:rPr lang="cs-CZ" dirty="0" smtClean="0"/>
              <a:t>rozlišujeme je na:</a:t>
            </a:r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 4"/>
          <p:cNvGraphicFramePr/>
          <p:nvPr/>
        </p:nvGraphicFramePr>
        <p:xfrm>
          <a:off x="1447800" y="2438400"/>
          <a:ext cx="5334000" cy="292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591D59-B950-4DF8-894F-A4C088CE8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67591D59-B950-4DF8-894F-A4C088CE8B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FA8411-816E-4F3B-8742-16293AC98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72FA8411-816E-4F3B-8742-16293AC98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Obnovitelné zdroje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takové zdroje, které mají schopnost se i přes postupné spotřebovávání stále částečně nebo úplně obnovovat</a:t>
            </a:r>
          </a:p>
          <a:p>
            <a:r>
              <a:rPr lang="cs-CZ" sz="3200" dirty="0" smtClean="0"/>
              <a:t>v jejich čerpání lze teoreticky pokračovat dalších několik tisíc až miliard let</a:t>
            </a:r>
          </a:p>
          <a:p>
            <a:r>
              <a:rPr lang="cs-CZ" sz="3200" dirty="0" smtClean="0"/>
              <a:t>nejznámější druhy obnovitelných zdrojů energie:</a:t>
            </a:r>
          </a:p>
          <a:p>
            <a:endParaRPr lang="cs-CZ" sz="3200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8" name="Picture 16" descr="pánve,Fotolia,geologie,gejzíry,pamětihodnosti,národní parky,příroda,venku,parky,Fotografie,řeky,pára,termální,turistika,pohledy,sopečné,divočina,divoká příroda,Wyoming,Yellowstone,vulkanické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2514600"/>
            <a:ext cx="2209800" cy="2209800"/>
          </a:xfrm>
          <a:prstGeom prst="rect">
            <a:avLst/>
          </a:prstGeom>
          <a:noFill/>
        </p:spPr>
      </p:pic>
      <p:pic>
        <p:nvPicPr>
          <p:cNvPr id="59406" name="Picture 14" descr="fotografie,lastury,mořská pěna,pláže,přílivy,přírod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819400"/>
            <a:ext cx="2819400" cy="2819400"/>
          </a:xfrm>
          <a:prstGeom prst="rect">
            <a:avLst/>
          </a:prstGeom>
          <a:noFill/>
        </p:spPr>
      </p:pic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8" descr="Smiling Sun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228600"/>
            <a:ext cx="2582106" cy="2590800"/>
          </a:xfrm>
          <a:prstGeom prst="rect">
            <a:avLst/>
          </a:prstGeom>
          <a:noFill/>
        </p:spPr>
      </p:pic>
      <p:sp>
        <p:nvSpPr>
          <p:cNvPr id="9" name="Obdélník 8"/>
          <p:cNvSpPr/>
          <p:nvPr/>
        </p:nvSpPr>
        <p:spPr>
          <a:xfrm>
            <a:off x="152400" y="2362200"/>
            <a:ext cx="2438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sluneční záření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76600" y="4114800"/>
            <a:ext cx="2971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geotermální energie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286000" y="4876800"/>
            <a:ext cx="2438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 přílivu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402" name="Picture 10" descr="Vítr, který fouká Cloud Clip 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152400"/>
            <a:ext cx="2857500" cy="1800225"/>
          </a:xfrm>
          <a:prstGeom prst="rect">
            <a:avLst/>
          </a:prstGeom>
          <a:noFill/>
        </p:spPr>
      </p:pic>
      <p:sp>
        <p:nvSpPr>
          <p:cNvPr id="13" name="Obdélník 12"/>
          <p:cNvSpPr/>
          <p:nvPr/>
        </p:nvSpPr>
        <p:spPr>
          <a:xfrm>
            <a:off x="3429000" y="1295400"/>
            <a:ext cx="2438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větrná energie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404" name="Picture 12" descr="cákanec,Fotografie,kaluže,kapající,kapičky,kapky,NVTOfficeClips,okapávající voda,tekutina,voda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48375" y="0"/>
            <a:ext cx="3095625" cy="3095625"/>
          </a:xfrm>
          <a:prstGeom prst="rect">
            <a:avLst/>
          </a:prstGeom>
          <a:noFill/>
        </p:spPr>
      </p:pic>
      <p:sp>
        <p:nvSpPr>
          <p:cNvPr id="12" name="Obdélník 11"/>
          <p:cNvSpPr/>
          <p:nvPr/>
        </p:nvSpPr>
        <p:spPr>
          <a:xfrm>
            <a:off x="5562600" y="2514600"/>
            <a:ext cx="2438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vodní energie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9410" name="Picture 18" descr="Zobrazit podrobnosti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200400"/>
            <a:ext cx="2209800" cy="2209800"/>
          </a:xfrm>
          <a:prstGeom prst="rect">
            <a:avLst/>
          </a:prstGeom>
          <a:noFill/>
        </p:spPr>
      </p:pic>
      <p:sp>
        <p:nvSpPr>
          <p:cNvPr id="19" name="Obdélník 18"/>
          <p:cNvSpPr/>
          <p:nvPr/>
        </p:nvSpPr>
        <p:spPr>
          <a:xfrm>
            <a:off x="6705600" y="4876800"/>
            <a:ext cx="21336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biomasa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lačítko akce: Video 14">
            <a:hlinkClick r:id="rId9" highlightClick="1"/>
          </p:cNvPr>
          <p:cNvSpPr/>
          <p:nvPr/>
        </p:nvSpPr>
        <p:spPr>
          <a:xfrm>
            <a:off x="7543800" y="5715000"/>
            <a:ext cx="1600200" cy="11430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2" grpId="0" animBg="1"/>
      <p:bldP spid="1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fotografie,klády,těžba dře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2667000"/>
          </a:xfrm>
          <a:solidFill>
            <a:schemeClr val="bg1">
              <a:lumMod val="95000"/>
              <a:lumOff val="5000"/>
            </a:schemeClr>
          </a:solidFill>
          <a:ln>
            <a:solidFill>
              <a:srgbClr val="00B050"/>
            </a:solidFill>
          </a:ln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Pokuste se podle obrázku vysvětlit, co je to </a:t>
            </a:r>
            <a:r>
              <a:rPr lang="cs-CZ" b="1" i="1" dirty="0" smtClean="0">
                <a:solidFill>
                  <a:srgbClr val="FF0000"/>
                </a:solidFill>
              </a:rPr>
              <a:t>biomasa</a:t>
            </a:r>
            <a:r>
              <a:rPr lang="cs-CZ" i="1" dirty="0" smtClean="0">
                <a:solidFill>
                  <a:srgbClr val="FF0000"/>
                </a:solidFill>
              </a:rPr>
              <a:t>, která je rovněž pro energetické účely využitelná: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souhrn látek tvořících těla všech organismů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ruční práce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souhrn látek tvořících těla zvířat</a:t>
            </a:r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799" y="5640386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81000" y="1524000"/>
            <a:ext cx="28194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381000" y="1981200"/>
            <a:ext cx="52578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lačítko akce: Video 7">
            <a:hlinkClick r:id="rId4" highlightClick="1"/>
          </p:cNvPr>
          <p:cNvSpPr/>
          <p:nvPr/>
        </p:nvSpPr>
        <p:spPr>
          <a:xfrm>
            <a:off x="6019800" y="1600200"/>
            <a:ext cx="1676400" cy="9906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Neobnovitelné zdroje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takové zdroje energie, u kterých se předpokládá, že budou maximálně v horizontu stovek let vyčerpány</a:t>
            </a:r>
          </a:p>
          <a:p>
            <a:r>
              <a:rPr lang="cs-CZ" dirty="0" smtClean="0"/>
              <a:t>jejich využívání velmi zatěžuje životní prostředí</a:t>
            </a:r>
          </a:p>
          <a:p>
            <a:r>
              <a:rPr lang="cs-CZ" dirty="0" smtClean="0"/>
              <a:t>jsou to především fosilní paliva (</a:t>
            </a:r>
            <a:r>
              <a:rPr lang="cs-CZ" sz="1400" i="1" dirty="0" smtClean="0">
                <a:solidFill>
                  <a:srgbClr val="FF0000"/>
                </a:solidFill>
              </a:rPr>
              <a:t>pokus se vysvětlit tento pojem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1447800" y="3429000"/>
            <a:ext cx="5943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FOSILNÍ PALIVA</a:t>
            </a:r>
          </a:p>
          <a:p>
            <a:pPr algn="ctr"/>
            <a:r>
              <a:rPr lang="cs-CZ" sz="2400" dirty="0" smtClean="0"/>
              <a:t>= nerostná surovina, která vznikla přeměnou odumřených těl rostlin a živočichů bez přísunu vzduchu v dávných dobách</a:t>
            </a: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4" descr="Zobrazit podrobno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33400"/>
            <a:ext cx="2819400" cy="28194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0"/>
            <a:ext cx="7467600" cy="6858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fosilní paliva: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4" name="Picture 2" descr="dolování,doly,důlní vozíky,průmyslová odvětví,uhlířská au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438400"/>
            <a:ext cx="1981200" cy="1981200"/>
          </a:xfrm>
          <a:prstGeom prst="rect">
            <a:avLst/>
          </a:prstGeom>
          <a:noFill/>
        </p:spPr>
      </p:pic>
      <p:sp>
        <p:nvSpPr>
          <p:cNvPr id="6" name="Elipsa 5"/>
          <p:cNvSpPr/>
          <p:nvPr/>
        </p:nvSpPr>
        <p:spPr>
          <a:xfrm>
            <a:off x="457200" y="4191000"/>
            <a:ext cx="1371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uhlí</a:t>
            </a:r>
            <a:endParaRPr lang="cs-CZ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lipsa 8"/>
          <p:cNvSpPr/>
          <p:nvPr/>
        </p:nvSpPr>
        <p:spPr>
          <a:xfrm>
            <a:off x="2362200" y="25146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ropa</a:t>
            </a:r>
            <a:endParaRPr lang="cs-CZ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4758" name="Picture 6" descr="Zobrazit podrobnosti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209800"/>
            <a:ext cx="2209800" cy="2209800"/>
          </a:xfrm>
          <a:prstGeom prst="rect">
            <a:avLst/>
          </a:prstGeom>
          <a:noFill/>
        </p:spPr>
      </p:pic>
      <p:sp>
        <p:nvSpPr>
          <p:cNvPr id="8" name="Elipsa 7"/>
          <p:cNvSpPr/>
          <p:nvPr/>
        </p:nvSpPr>
        <p:spPr>
          <a:xfrm>
            <a:off x="6705600" y="4267200"/>
            <a:ext cx="18288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zemní plyn</a:t>
            </a:r>
            <a:endParaRPr lang="cs-CZ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4760" name="Picture 8" descr="bažiny,cestování,místa,Severní Amerika,Spojené státy,USA,východ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3800" y="2895600"/>
            <a:ext cx="2590800" cy="2590800"/>
          </a:xfrm>
          <a:prstGeom prst="rect">
            <a:avLst/>
          </a:prstGeom>
          <a:noFill/>
        </p:spPr>
      </p:pic>
      <p:sp>
        <p:nvSpPr>
          <p:cNvPr id="7" name="Elipsa 6"/>
          <p:cNvSpPr/>
          <p:nvPr/>
        </p:nvSpPr>
        <p:spPr>
          <a:xfrm>
            <a:off x="2590800" y="4876800"/>
            <a:ext cx="2133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rašelina</a:t>
            </a:r>
            <a:endParaRPr lang="cs-CZ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0" y="0"/>
            <a:ext cx="911179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200" i="1" dirty="0" smtClean="0">
                <a:solidFill>
                  <a:srgbClr val="FF0000"/>
                </a:solidFill>
              </a:rPr>
              <a:t>Který z uvedených zdrojů energie se v současné </a:t>
            </a:r>
          </a:p>
          <a:p>
            <a:r>
              <a:rPr lang="cs-CZ" sz="3200" i="1" dirty="0" smtClean="0">
                <a:solidFill>
                  <a:srgbClr val="FF0000"/>
                </a:solidFill>
              </a:rPr>
              <a:t>době využívá nejvíce?</a:t>
            </a:r>
            <a:endParaRPr lang="cs-CZ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2" animBg="1"/>
      <p:bldP spid="8" grpId="0" animBg="1"/>
      <p:bldP spid="8" grpId="1" animBg="1"/>
      <p:bldP spid="7" grpId="0" animBg="1"/>
      <p:bldP spid="7" grpId="1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4582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Na jak dlouho stačí zásoby ropy podle posledních předpokladů?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sz="2800" dirty="0" smtClean="0"/>
              <a:t>asi na 40 let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sz="2800" dirty="0" smtClean="0"/>
              <a:t>asi na 90 let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sz="2800" dirty="0" smtClean="0"/>
              <a:t>asi na 140 let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Na jak dlouho stačí zásoby </a:t>
            </a:r>
            <a:r>
              <a:rPr lang="cs-CZ" sz="2800" dirty="0" smtClean="0">
                <a:solidFill>
                  <a:srgbClr val="FF0000"/>
                </a:solidFill>
              </a:rPr>
              <a:t>plynu podle </a:t>
            </a:r>
            <a:r>
              <a:rPr lang="cs-CZ" sz="2800" dirty="0" smtClean="0">
                <a:solidFill>
                  <a:srgbClr val="FF0000"/>
                </a:solidFill>
              </a:rPr>
              <a:t>posledních předpokladů?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sz="2800" dirty="0" smtClean="0"/>
              <a:t>asi na 60 let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sz="2800" dirty="0" smtClean="0"/>
              <a:t>asi na 160 let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sz="2800" dirty="0" smtClean="0"/>
              <a:t>asi na 260 let</a:t>
            </a:r>
          </a:p>
          <a:p>
            <a:endParaRPr lang="cs-CZ" sz="2800" dirty="0" smtClean="0"/>
          </a:p>
          <a:p>
            <a:endParaRPr lang="cs-CZ" sz="2800" dirty="0" smtClean="0"/>
          </a:p>
        </p:txBody>
      </p:sp>
      <p:pic>
        <p:nvPicPr>
          <p:cNvPr id="4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457200" y="2133600"/>
            <a:ext cx="33528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57200" y="2667000"/>
            <a:ext cx="33528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609600" y="4038600"/>
            <a:ext cx="33528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609600" y="5105400"/>
            <a:ext cx="3352800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lačítko akce: Video 9">
            <a:hlinkClick r:id="rId3" highlightClick="1"/>
          </p:cNvPr>
          <p:cNvSpPr/>
          <p:nvPr/>
        </p:nvSpPr>
        <p:spPr>
          <a:xfrm>
            <a:off x="5791200" y="4191000"/>
            <a:ext cx="1981200" cy="11430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Video 10">
            <a:hlinkClick r:id="rId4" highlightClick="1"/>
          </p:cNvPr>
          <p:cNvSpPr/>
          <p:nvPr/>
        </p:nvSpPr>
        <p:spPr>
          <a:xfrm>
            <a:off x="5867400" y="1447800"/>
            <a:ext cx="1981200" cy="114300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Vlastní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378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Arkýř</vt:lpstr>
      <vt:lpstr>PŘÍRODNÍ ZDROJE A ENERGIE</vt:lpstr>
      <vt:lpstr>Anotace:</vt:lpstr>
      <vt:lpstr>Přírodní zdroje</vt:lpstr>
      <vt:lpstr>Obnovitelné zdroje</vt:lpstr>
      <vt:lpstr>Snímek 5</vt:lpstr>
      <vt:lpstr>Snímek 6</vt:lpstr>
      <vt:lpstr>Neobnovitelné zdroje</vt:lpstr>
      <vt:lpstr>fosilní paliva:</vt:lpstr>
      <vt:lpstr>Snímek 9</vt:lpstr>
      <vt:lpstr>Při těžbě dochází hlavně k:</vt:lpstr>
      <vt:lpstr>Opakování – Všechno co je jakkoliv spjaté s obnovitelnými zdroji vybarvěte zeleně, s neobnovitelnými zdroji červeně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2014-10-07T20:13:56Z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