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9"/>
  </p:notesMasterIdLst>
  <p:sldIdLst>
    <p:sldId id="256" r:id="rId3"/>
    <p:sldId id="259" r:id="rId4"/>
    <p:sldId id="260" r:id="rId5"/>
    <p:sldId id="261" r:id="rId6"/>
    <p:sldId id="262" r:id="rId7"/>
    <p:sldId id="271" r:id="rId8"/>
    <p:sldId id="265" r:id="rId9"/>
    <p:sldId id="266" r:id="rId10"/>
    <p:sldId id="263" r:id="rId11"/>
    <p:sldId id="269" r:id="rId12"/>
    <p:sldId id="267" r:id="rId13"/>
    <p:sldId id="270" r:id="rId14"/>
    <p:sldId id="272" r:id="rId15"/>
    <p:sldId id="273" r:id="rId16"/>
    <p:sldId id="264" r:id="rId17"/>
    <p:sldId id="26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ED91D-1C93-41F6-B829-F48E5CFCADFB}" type="datetimeFigureOut">
              <a:rPr lang="cs-CZ" smtClean="0"/>
              <a:pPr/>
              <a:t>29.10.2014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92F64-D565-4849-874E-8D64435DCF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92F64-D565-4849-874E-8D64435DCF6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83C8C-00FA-4567-9E82-63BF92DE3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BB7DB-B1F6-4606-B7A4-175DB1A0A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C3E9-3409-41DE-BE77-29CBE46FB4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83C8C-00FA-4567-9E82-63BF92DE39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054708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ABC1A-5039-449C-8500-DE6DABEE74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899905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AED38-D835-403B-89AC-7FF2FA0553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1791642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1E34B-F4C4-4CAB-8C3C-4CDC586904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775128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25A0D-4A90-488B-AB2C-C392B6D2A3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3304637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19DBD-5772-4B59-A689-3D40CBCF13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983093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469F3-DBF8-4F8D-A661-C26943D08E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2252682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90874-0947-4A63-8CC6-DD154B6561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770067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BC1A-5039-449C-8500-DE6DABEE74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C0CD7-D2A6-46AD-BE94-70BC2AF8EC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3930174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BB7DB-B1F6-4606-B7A4-175DB1A0A1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766641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DC3E9-3409-41DE-BE77-29CBE46FB4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9949773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ED38-D835-403B-89AC-7FF2FA055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E34B-F4C4-4CAB-8C3C-4CDC58690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5A0D-4A90-488B-AB2C-C392B6D2A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9DBD-5772-4B59-A689-3D40CBCF1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69F3-DBF8-4F8D-A661-C26943D08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90874-0947-4A63-8CC6-DD154B6561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C0CD7-D2A6-46AD-BE94-70BC2AF8E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A228F9E-C9EF-406B-BF06-2F29C9D24F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A228F9E-C9EF-406B-BF06-2F29C9D24F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ercent_of_population_living_on_less_than_$1.25_per_day.svg" TargetMode="External"/><Relationship Id="rId2" Type="http://schemas.openxmlformats.org/officeDocument/2006/relationships/hyperlink" Target="http://upload.wikimedia.org/wikipedia/commons/thumb/5/59/GDP_nominal_per_capita_world_map_IMF_2008.png/800px-GDP_nominal_per_capita_world_map_IMF_2008.p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publikace/demograficka-statistik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242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VLIV ŽIVOTNÍHO PROSTŘEDÍ NA NAŠE ZDRAVÍ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76400" y="4191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Z_027_Ekologie_Vliv životního prostředí na naše zdraví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Procento populace žijící pod hranicí extrémní chudoby !!!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upload.wikimedia.org/wikipedia/commons/thumb/7/75/Percent_of_population_living_on_less_than_%241.25_per_day.svg/940px-Percent_of_population_living_on_less_than_%241.25_per_da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3719" y="914400"/>
            <a:ext cx="977276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0"/>
            <a:ext cx="7029450" cy="1200416"/>
          </a:xfrm>
        </p:spPr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Spojte, co k sobě patří: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14800" cy="411480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EPIDEMIE</a:t>
            </a:r>
          </a:p>
          <a:p>
            <a:endParaRPr lang="cs-CZ" sz="4800" dirty="0" smtClean="0"/>
          </a:p>
          <a:p>
            <a:r>
              <a:rPr lang="cs-CZ" sz="4800" dirty="0" smtClean="0"/>
              <a:t>PANDEMIE</a:t>
            </a:r>
            <a:endParaRPr lang="cs-CZ" sz="48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rozšíření nakažlivé nebo infekční nemoci po všech oblastech světa</a:t>
            </a:r>
          </a:p>
          <a:p>
            <a:endParaRPr lang="cs-CZ" sz="2800" dirty="0" smtClean="0"/>
          </a:p>
          <a:p>
            <a:r>
              <a:rPr lang="cs-CZ" sz="2800" dirty="0" smtClean="0"/>
              <a:t>rychlé šíření nakažlivé nebo infekční nemoci</a:t>
            </a:r>
            <a:endParaRPr lang="cs-CZ" sz="28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římá spojovací šipka 11"/>
          <p:cNvCxnSpPr/>
          <p:nvPr/>
        </p:nvCxnSpPr>
        <p:spPr>
          <a:xfrm>
            <a:off x="3810000" y="1981200"/>
            <a:ext cx="1447800" cy="2362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4114800" y="2438400"/>
            <a:ext cx="1295400" cy="1295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7410" cy="12004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procento onemocnění v Evropě podle WHO způsobuje životní prostředí?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648200" y="1676400"/>
            <a:ext cx="3886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až 5%</a:t>
            </a:r>
            <a:endParaRPr lang="cs-CZ" sz="44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" y="2438400"/>
            <a:ext cx="3886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až 10%</a:t>
            </a:r>
            <a:endParaRPr lang="cs-CZ" sz="4400" dirty="0"/>
          </a:p>
        </p:txBody>
      </p:sp>
      <p:sp>
        <p:nvSpPr>
          <p:cNvPr id="8" name="Zaoblený obdélník 7"/>
          <p:cNvSpPr/>
          <p:nvPr/>
        </p:nvSpPr>
        <p:spPr>
          <a:xfrm>
            <a:off x="5257800" y="4114800"/>
            <a:ext cx="3886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až 20%</a:t>
            </a:r>
            <a:endParaRPr lang="cs-CZ" sz="4400" dirty="0"/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4610" cy="1200416"/>
          </a:xfrm>
        </p:spPr>
        <p:txBody>
          <a:bodyPr/>
          <a:lstStyle/>
          <a:p>
            <a:r>
              <a:rPr lang="cs-CZ" dirty="0" smtClean="0"/>
              <a:t>Jaké množství obyvatel Evropy je vystaveno nepřijatelnému hluku?</a:t>
            </a:r>
            <a:endParaRPr lang="cs-CZ" dirty="0"/>
          </a:p>
        </p:txBody>
      </p:sp>
      <p:sp>
        <p:nvSpPr>
          <p:cNvPr id="3" name="Zaoblený obdélník 2"/>
          <p:cNvSpPr/>
          <p:nvPr/>
        </p:nvSpPr>
        <p:spPr>
          <a:xfrm>
            <a:off x="4572000" y="1905000"/>
            <a:ext cx="3276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až 10%</a:t>
            </a:r>
            <a:endParaRPr lang="cs-CZ" sz="4400" dirty="0"/>
          </a:p>
        </p:txBody>
      </p:sp>
      <p:sp>
        <p:nvSpPr>
          <p:cNvPr id="4" name="Zaoblený obdélník 3"/>
          <p:cNvSpPr/>
          <p:nvPr/>
        </p:nvSpPr>
        <p:spPr>
          <a:xfrm>
            <a:off x="1295400" y="3429000"/>
            <a:ext cx="3276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až 20%</a:t>
            </a:r>
            <a:endParaRPr lang="cs-CZ" sz="4400" dirty="0"/>
          </a:p>
        </p:txBody>
      </p:sp>
      <p:sp>
        <p:nvSpPr>
          <p:cNvPr id="5" name="Zaoblený obdélník 4"/>
          <p:cNvSpPr/>
          <p:nvPr/>
        </p:nvSpPr>
        <p:spPr>
          <a:xfrm>
            <a:off x="5334000" y="4419600"/>
            <a:ext cx="3276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až 50%</a:t>
            </a:r>
            <a:endParaRPr lang="cs-CZ" sz="4400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6010" cy="12004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Dokreslete k panáčkovi nemoci, které ho mohou postihnout důsledkem špatného životního prostředí</a:t>
            </a:r>
            <a:endParaRPr lang="cs-CZ" dirty="0"/>
          </a:p>
        </p:txBody>
      </p:sp>
      <p:pic>
        <p:nvPicPr>
          <p:cNvPr id="1028" name="Picture 4" descr="C:\Users\Helenka\AppData\Local\Microsoft\Windows\Temporary Internet Files\Content.IE5\ER7XIL83\MP9004465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4001347" cy="5181600"/>
          </a:xfrm>
          <a:prstGeom prst="rect">
            <a:avLst/>
          </a:prstGeom>
          <a:noFill/>
        </p:spPr>
      </p:pic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7029450" cy="1200416"/>
          </a:xfrm>
        </p:spPr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429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 smtClean="0"/>
          </a:p>
          <a:p>
            <a:r>
              <a:rPr lang="cs-CZ" dirty="0" smtClean="0"/>
              <a:t>Soubor:GDP </a:t>
            </a:r>
            <a:r>
              <a:rPr lang="cs-CZ" dirty="0" err="1" smtClean="0"/>
              <a:t>nominal</a:t>
            </a:r>
            <a:r>
              <a:rPr lang="cs-CZ" dirty="0" smtClean="0"/>
              <a:t> per </a:t>
            </a:r>
            <a:r>
              <a:rPr lang="cs-CZ" dirty="0" err="1" smtClean="0"/>
              <a:t>capita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map IMF 2008.png.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2009-06-26 [cit. 2013-02-07]. Dostupné z: </a:t>
            </a:r>
            <a:r>
              <a:rPr lang="cs-CZ" dirty="0" smtClean="0">
                <a:hlinkClick r:id="rId2"/>
              </a:rPr>
              <a:t>http://upload.wikimedia.org/wikipedia/commons/thumb/5/59/GDP_nominal_per_capita_world_map_IMF_2008.png/800px-GDP_nominal_per_capita_world_map_IMF_2008.png</a:t>
            </a:r>
            <a:endParaRPr lang="cs-CZ" dirty="0" smtClean="0"/>
          </a:p>
          <a:p>
            <a:r>
              <a:rPr lang="cs-CZ" dirty="0" smtClean="0"/>
              <a:t>Procento obyvatel žijících za méně než 1,25 dolaru na </a:t>
            </a:r>
            <a:r>
              <a:rPr lang="cs-CZ" dirty="0" err="1" smtClean="0"/>
              <a:t>day.svg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29.9.2009 [cit. 2014-07-30]. Dostupné z:</a:t>
            </a:r>
            <a:r>
              <a:rPr lang="cs-CZ" dirty="0" smtClean="0">
                <a:hlinkClick r:id="rId3"/>
              </a:rPr>
              <a:t>http://commons.wikimedia.org/wiki/File:Percent_of_population_living_on_less_than_$1.25_per_day.svg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konec</a:t>
            </a:r>
            <a:endParaRPr lang="cs-CZ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lačítko akce: Nápověda 6">
            <a:hlinkClick r:id="rId3" highlightClick="1"/>
          </p:cNvPr>
          <p:cNvSpPr/>
          <p:nvPr/>
        </p:nvSpPr>
        <p:spPr>
          <a:xfrm>
            <a:off x="1905000" y="2209800"/>
            <a:ext cx="1524000" cy="2057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jedním ze závažných problémů dnešní společnosti, což jsou civilizační choroby ve světě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u žáku větší pochopení problematiky civilizačních chorob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HERINK,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6010" cy="1200416"/>
          </a:xfrm>
        </p:spPr>
        <p:txBody>
          <a:bodyPr>
            <a:noAutofit/>
          </a:bodyPr>
          <a:lstStyle/>
          <a:p>
            <a:r>
              <a:rPr lang="cs-CZ" sz="4400" dirty="0" smtClean="0"/>
              <a:t>Co si představíte pod pojmem </a:t>
            </a:r>
            <a:r>
              <a:rPr lang="cs-CZ" sz="4400" b="1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civilizační nemoci</a:t>
            </a:r>
            <a:r>
              <a:rPr lang="cs-CZ" sz="4400" dirty="0" smtClean="0"/>
              <a:t>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5600" y="2819400"/>
            <a:ext cx="5486400" cy="1676400"/>
          </a:xfrm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 smtClean="0"/>
              <a:t>skupina nemocí, jejíž přímou i nepřímou příčinou je zhoršování kvality životního prostředí a nezdravý životní styl</a:t>
            </a: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52400" y="4953000"/>
            <a:ext cx="6725840" cy="16764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57150"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např. rakovina, obezita, nemoci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</a:t>
            </a:r>
            <a:r>
              <a:rPr lang="cs-CZ" sz="2800" dirty="0" err="1" smtClean="0">
                <a:latin typeface="+mn-lt"/>
              </a:rPr>
              <a:t>ic</a:t>
            </a:r>
            <a:r>
              <a:rPr lang="cs-CZ" sz="2800" dirty="0" smtClean="0">
                <a:latin typeface="+mn-lt"/>
              </a:rPr>
              <a:t>, dýchacích cest, cév a srdce, alergie, deprese, vrozené vývojové vady, otravy z poškozeného životního prostředí…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152210" cy="1200416"/>
          </a:xfrm>
        </p:spPr>
        <p:txBody>
          <a:bodyPr>
            <a:normAutofit/>
          </a:bodyPr>
          <a:lstStyle/>
          <a:p>
            <a:r>
              <a:rPr lang="cs-CZ" dirty="0" smtClean="0"/>
              <a:t>Jaký je nejznámější příklad civilizační nemoci  z nezdravého životního stylu?</a:t>
            </a:r>
            <a:endParaRPr lang="cs-CZ" dirty="0"/>
          </a:p>
        </p:txBody>
      </p:sp>
      <p:pic>
        <p:nvPicPr>
          <p:cNvPr id="61442" name="Picture 2" descr="červené stužky,doplňky,stuhy,symboly,zdravotnictv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95400"/>
            <a:ext cx="1905000" cy="1905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28600" y="3200400"/>
            <a:ext cx="336502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mezinárodně uznávaný symbol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solidarity s nakaženými lidmi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76800" y="1295400"/>
            <a:ext cx="2819400" cy="1905000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cs-CZ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HIV</a:t>
            </a:r>
            <a:endParaRPr lang="cs-CZ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24400" y="3276600"/>
            <a:ext cx="3130985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vir, který tuto nemoc přenáší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1676400" y="4038600"/>
            <a:ext cx="5867400" cy="12954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AIDS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3600" dirty="0" smtClean="0"/>
              <a:t>= syndrom získaného selhání imunity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9450" cy="1200416"/>
          </a:xfrm>
        </p:spPr>
        <p:txBody>
          <a:bodyPr>
            <a:normAutofit/>
          </a:bodyPr>
          <a:lstStyle/>
          <a:p>
            <a:r>
              <a:rPr lang="cs-CZ" sz="5400" dirty="0" smtClean="0"/>
              <a:t>Alergické nemoci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vznikají v důsledku zvýšené citlivosti některých lidí na různé látky v prostředí (např. prach, peří, srst apod.)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418" name="Picture 2" descr="alergická onemocnění,chlapci,děti,dítka,kýchání,kýchnutí,lidé,páni,papírové kapesníky,rýmy,zdravotnictv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05200"/>
            <a:ext cx="3095625" cy="3095625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99810" cy="1200416"/>
          </a:xfrm>
        </p:spPr>
        <p:txBody>
          <a:bodyPr>
            <a:normAutofit/>
          </a:bodyPr>
          <a:lstStyle/>
          <a:p>
            <a:r>
              <a:rPr lang="cs-CZ" dirty="0" smtClean="0"/>
              <a:t>Kolik lidí Evropy zemře ročně v důsledku polétavého prachu předčasně?</a:t>
            </a:r>
            <a:endParaRPr lang="cs-CZ" dirty="0"/>
          </a:p>
        </p:txBody>
      </p:sp>
      <p:sp>
        <p:nvSpPr>
          <p:cNvPr id="3" name="Zaoblený obdélník 2"/>
          <p:cNvSpPr/>
          <p:nvPr/>
        </p:nvSpPr>
        <p:spPr>
          <a:xfrm>
            <a:off x="2133600" y="1752600"/>
            <a:ext cx="4114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18 tisíc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2133600" y="2971800"/>
            <a:ext cx="4114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180 tisíc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2209800" y="4267200"/>
            <a:ext cx="4114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280 tisíc</a:t>
            </a:r>
            <a:endParaRPr lang="cs-CZ" sz="4000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0"/>
            <a:ext cx="7029450" cy="9906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Tropické (exotické) nemoci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4114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lidské nemoci, vázané na přírodní prostředí – podnebí</a:t>
            </a:r>
          </a:p>
          <a:p>
            <a:r>
              <a:rPr lang="cs-CZ" sz="2400" dirty="0" smtClean="0"/>
              <a:t>vykytují se v teplém podnebném pásu (tropy a subtropy)</a:t>
            </a:r>
          </a:p>
          <a:p>
            <a:pPr>
              <a:buNone/>
            </a:pPr>
            <a:r>
              <a:rPr lang="cs-C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státy se převážně vyskytují v této oblasti z hlediska vyspělosti?</a:t>
            </a:r>
          </a:p>
          <a:p>
            <a:r>
              <a:rPr lang="cs-CZ" sz="2400" dirty="0" smtClean="0"/>
              <a:t>převážně málo rozvinuté státy Asie, Latinské Ameriky, Afriky a s tím souvisí také nemoci vyvolané nízkou hygienickou úrovní</a:t>
            </a:r>
            <a:endParaRPr lang="cs-CZ" sz="2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1524000" y="3200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MALÁRIE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181600" y="3581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ŽLOUTENKA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00416"/>
          </a:xfrm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Podle přesmyček se pokuste určit nejznámější druhy nemocí, proti kterým je třeba se před odjezdem do tropů očkovat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152400" y="16002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ŽLUTÁ ZIMNICE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486400" y="14478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BŘIŠNÍ TYFUS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52400" y="16002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TULÁŽ MINZECI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524000" y="3200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RÁMILAE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181600" y="3581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TUKONAŽEL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486400" y="14478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ŠIBÍNŘ FUSYT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2400"/>
            <a:ext cx="80010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Lidská bída </a:t>
            </a:r>
            <a:r>
              <a:rPr lang="cs-CZ" sz="2800" dirty="0" smtClean="0"/>
              <a:t>je rovněž jedním z civilizačních a ekologických problémů současného světa a velkým předpokladem k šíření epidemických nemocí</a:t>
            </a:r>
            <a:endParaRPr lang="cs-CZ" sz="28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 descr="Soubor:GDP nominal per capita world map IMF 2008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676400"/>
            <a:ext cx="7620000" cy="34671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114800" y="4572000"/>
            <a:ext cx="15911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HDP ve světě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hildrenHappy_16x9_TP103461882.potx" id="{FF7B5EF7-1BBB-48ED-BE33-7820C212389D}" vid="{5CBF703C-5C80-40CE-A894-23D8FD99636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29815</TotalTime>
  <Words>457</Words>
  <Application>Microsoft Office PowerPoint</Application>
  <PresentationFormat>Předvádění na obrazovce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Výchozí návrh</vt:lpstr>
      <vt:lpstr>Children Happy 16x9</vt:lpstr>
      <vt:lpstr>VLIV ŽIVOTNÍHO PROSTŘEDÍ NA NAŠE ZDRAVÍ</vt:lpstr>
      <vt:lpstr>Anotace:</vt:lpstr>
      <vt:lpstr>Co si představíte pod pojmem civilizační nemoci?</vt:lpstr>
      <vt:lpstr>Jaký je nejznámější příklad civilizační nemoci  z nezdravého životního stylu?</vt:lpstr>
      <vt:lpstr>Alergické nemoci</vt:lpstr>
      <vt:lpstr>Kolik lidí Evropy zemře ročně v důsledku polétavého prachu předčasně?</vt:lpstr>
      <vt:lpstr>Tropické (exotické) nemoci</vt:lpstr>
      <vt:lpstr>Podle přesmyček se pokuste určit nejznámější druhy nemocí, proti kterým je třeba se před odjezdem do tropů očkovat</vt:lpstr>
      <vt:lpstr>Snímek 9</vt:lpstr>
      <vt:lpstr>Procento populace žijící pod hranicí extrémní chudoby !!!</vt:lpstr>
      <vt:lpstr>Spojte, co k sobě patří:</vt:lpstr>
      <vt:lpstr>Jaké procento onemocnění v Evropě podle WHO způsobuje životní prostředí?</vt:lpstr>
      <vt:lpstr>Jaké množství obyvatel Evropy je vystaveno nepřijatelnému hluku?</vt:lpstr>
      <vt:lpstr>Dokreslete k panáčkovi nemoci, které ho mohou postihnout důsledkem špatného životního prostředí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59</cp:revision>
  <cp:lastPrinted>1601-01-01T00:00:00Z</cp:lastPrinted>
  <dcterms:created xsi:type="dcterms:W3CDTF">1601-01-01T00:00:00Z</dcterms:created>
  <dcterms:modified xsi:type="dcterms:W3CDTF">2014-10-29T20:39:06Z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