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74" r:id="rId6"/>
    <p:sldId id="282" r:id="rId7"/>
    <p:sldId id="275" r:id="rId8"/>
    <p:sldId id="272" r:id="rId9"/>
    <p:sldId id="277" r:id="rId10"/>
    <p:sldId id="283" r:id="rId11"/>
    <p:sldId id="267" r:id="rId12"/>
    <p:sldId id="271" r:id="rId13"/>
    <p:sldId id="278" r:id="rId14"/>
    <p:sldId id="284" r:id="rId15"/>
    <p:sldId id="280" r:id="rId16"/>
    <p:sldId id="268" r:id="rId17"/>
    <p:sldId id="269" r:id="rId18"/>
    <p:sldId id="285" r:id="rId19"/>
    <p:sldId id="281" r:id="rId20"/>
    <p:sldId id="261" r:id="rId21"/>
    <p:sldId id="273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D494-C90F-41DD-8FCD-BBEA98550B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536C-A2BB-43CE-815F-E7B3370CE9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652F-E5E2-4101-963C-C26E1F1C22F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DCD4-4626-47CB-A03A-0AED475773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9FCA-7D39-4F8E-9842-BD41B858AF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E9D4-C800-41D5-BA16-C185915DF6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7E2-58D4-4605-8528-0B494DCC26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B4B3-F531-475E-B275-F288414AAA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C0C4-15DE-46A8-A76F-4CCFC4C23D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34498-83D9-4A38-AAF7-3AE267A4F1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13B4-9E00-4ABB-9ACC-912E801D144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86E0842-DE06-445C-A7E6-588DD0E202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P%C5%99emyslovci_erb.svg" TargetMode="External"/><Relationship Id="rId13" Type="http://schemas.openxmlformats.org/officeDocument/2006/relationships/hyperlink" Target="http://www.google.cz/search" TargetMode="External"/><Relationship Id="rId3" Type="http://schemas.openxmlformats.org/officeDocument/2006/relationships/hyperlink" Target="http://cs.wikipedia.org/wiki/Soubor:Vy%C5%A1%C5%A1%C3%AD_Brod_motiva%C4%8Dn%C3%AD.jpeg" TargetMode="External"/><Relationship Id="rId7" Type="http://schemas.openxmlformats.org/officeDocument/2006/relationships/hyperlink" Target="http://cs.wikipedia.org/wiki/Soubor:Central_europe_9th_century.png" TargetMode="External"/><Relationship Id="rId12" Type="http://schemas.openxmlformats.org/officeDocument/2006/relationships/hyperlink" Target="http://cs.wikipedia.org/wiki/Soubor:Tom%C3%A1%C5%A1_Garrigue_Masaryk_1925.PNG" TargetMode="External"/><Relationship Id="rId2" Type="http://schemas.openxmlformats.org/officeDocument/2006/relationships/hyperlink" Target="http://www.google.cz/search?q=Lobendava+obr%C3%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search?q=poloha+%C4%25" TargetMode="External"/><Relationship Id="rId11" Type="http://schemas.openxmlformats.org/officeDocument/2006/relationships/hyperlink" Target="http://www.google.cz/imgres" TargetMode="External"/><Relationship Id="rId5" Type="http://schemas.openxmlformats.org/officeDocument/2006/relationships/hyperlink" Target="http://cs.wikipedia.org/wiki/Soubor:Bukovec_i_M%C5%82oda_G%C3%B3ra.jpg" TargetMode="External"/><Relationship Id="rId10" Type="http://schemas.openxmlformats.org/officeDocument/2006/relationships/hyperlink" Target="http://cs.wikipedia.org/wiki/Soubor:Arms_of_the_Counts_of_Luxembourg.svg" TargetMode="External"/><Relationship Id="rId4" Type="http://schemas.openxmlformats.org/officeDocument/2006/relationships/hyperlink" Target="http://cs.wikipedia.org/wiki/Soubor:Kr%C3%A1sn%C3%A1_2008-08-06.JPG" TargetMode="External"/><Relationship Id="rId9" Type="http://schemas.openxmlformats.org/officeDocument/2006/relationships/hyperlink" Target="http://cs.wikipedia.org/wiki/Soubor:Wenzeslaus_by_Peter_Parler.JPG" TargetMode="External"/><Relationship Id="rId1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search?q=s%C3%ADdlo+evropsk%C3%A9+unie+obr%C3%A1zek&amp;rlz=1R2RNRN_csCZ443&amp;tbm=isch&amp;tbo=u&amp;source=univ&amp;sa=X&amp;ei=UjftUfuZIY3sO5O-gZgL&amp;ved=0CEMQsAQ&amp;biw=1116&amp;bih=674" TargetMode="External"/><Relationship Id="rId2" Type="http://schemas.openxmlformats.org/officeDocument/2006/relationships/hyperlink" Target="http://www.google.cz/search?q=protektor%C3%A1t+%C4%8Cechy+a+Morava+obr%C3%A1zek&amp;tbm=isch&amp;tbo=u&amp;source=univ&amp;sa=X&amp;ei=WjLtUemBOMGhtAbOx4DQBg&amp;ved=0CCwQsAQ&amp;biw=1421&amp;bih=92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429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OPAKOVÁNÍ ČR V EVROPĚ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Z_055_Česká republika_Opakování ČR v Evropě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Jitka Kořístková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a Mateřská škola Kašava, okres Zlín, příspěvková organizace</a:t>
            </a:r>
          </a:p>
          <a:p>
            <a:pPr algn="ctr"/>
            <a:endParaRPr lang="cs-CZ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2000" y="457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62000" y="12192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Ve kterém století vznikla Velkomoravská říše?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Kdy se český stát stal významnou součástí Evropy?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se stalo roku 1526?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Kdy vznikla Československá republika a jaké země ji tvořily?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Kdo byl náš první československý prezident?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Rakousko-Uhersko_1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990600"/>
            <a:ext cx="7467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1981200" y="304800"/>
            <a:ext cx="5145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České země součástí Rakouska-Uherska</a:t>
            </a:r>
            <a:endParaRPr lang="cs-CZ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mapa12_1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90600"/>
            <a:ext cx="77724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2590800" y="304800"/>
            <a:ext cx="3677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Československo v roce 1918</a:t>
            </a:r>
            <a:endParaRPr lang="cs-CZ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28600" y="304800"/>
            <a:ext cx="8763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cs-CZ" dirty="0" smtClean="0">
                <a:solidFill>
                  <a:srgbClr val="000066"/>
                </a:solidFill>
              </a:rPr>
              <a:t>Československo za 2. světové války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ve 30. letech 20. století žilo v okrajových oblastech Československa několik milionů obyvatel </a:t>
            </a:r>
            <a:r>
              <a:rPr lang="cs-CZ" b="1" dirty="0" smtClean="0">
                <a:solidFill>
                  <a:srgbClr val="000066"/>
                </a:solidFill>
              </a:rPr>
              <a:t>německé národnosti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 roce </a:t>
            </a:r>
            <a:r>
              <a:rPr lang="cs-CZ" b="1" dirty="0" smtClean="0">
                <a:solidFill>
                  <a:srgbClr val="000066"/>
                </a:solidFill>
              </a:rPr>
              <a:t>1938 </a:t>
            </a:r>
            <a:r>
              <a:rPr lang="cs-CZ" dirty="0" smtClean="0">
                <a:solidFill>
                  <a:srgbClr val="000066"/>
                </a:solidFill>
              </a:rPr>
              <a:t>fašistické Německo připojilo tyto pohraniční oblasti ke svému státu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a zbylá část byla okupována německými vojsky pod názvem </a:t>
            </a:r>
            <a:r>
              <a:rPr lang="cs-CZ" b="1" dirty="0" smtClean="0">
                <a:solidFill>
                  <a:srgbClr val="000066"/>
                </a:solidFill>
              </a:rPr>
              <a:t>Protektorát Čechy 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a Morava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po skončení 2. světové války v roce </a:t>
            </a:r>
            <a:r>
              <a:rPr lang="cs-CZ" b="1" dirty="0" smtClean="0">
                <a:solidFill>
                  <a:srgbClr val="000066"/>
                </a:solidFill>
              </a:rPr>
              <a:t>1945</a:t>
            </a:r>
            <a:r>
              <a:rPr lang="cs-CZ" dirty="0" smtClean="0">
                <a:solidFill>
                  <a:srgbClr val="000066"/>
                </a:solidFill>
              </a:rPr>
              <a:t> byly hranice Československa obnoveny, Podkarpatská Rus však připadla Sovětskému Svazu</a:t>
            </a: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AutoNum type="arabicPeriod" startAt="4"/>
            </a:pPr>
            <a:r>
              <a:rPr lang="cs-CZ" dirty="0" smtClean="0">
                <a:solidFill>
                  <a:srgbClr val="000066"/>
                </a:solidFill>
              </a:rPr>
              <a:t>Československo součástí „východního bloku“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po skončení 2. světové války </a:t>
            </a:r>
            <a:r>
              <a:rPr lang="cs-CZ" dirty="0" smtClean="0">
                <a:solidFill>
                  <a:srgbClr val="000066"/>
                </a:solidFill>
              </a:rPr>
              <a:t>si státy rozdělily Evropu na </a:t>
            </a:r>
            <a:r>
              <a:rPr lang="cs-CZ" b="1" dirty="0" smtClean="0">
                <a:solidFill>
                  <a:srgbClr val="000066"/>
                </a:solidFill>
              </a:rPr>
              <a:t>„sféry zájmu“</a:t>
            </a:r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Československo připadlo pod </a:t>
            </a:r>
            <a:r>
              <a:rPr lang="cs-CZ" b="1" dirty="0" smtClean="0">
                <a:solidFill>
                  <a:srgbClr val="000066"/>
                </a:solidFill>
              </a:rPr>
              <a:t>politický</a:t>
            </a:r>
            <a:r>
              <a:rPr lang="cs-CZ" dirty="0" smtClean="0">
                <a:solidFill>
                  <a:srgbClr val="000066"/>
                </a:solidFill>
              </a:rPr>
              <a:t> a </a:t>
            </a:r>
            <a:r>
              <a:rPr lang="cs-CZ" b="1" dirty="0" smtClean="0">
                <a:solidFill>
                  <a:srgbClr val="000066"/>
                </a:solidFill>
              </a:rPr>
              <a:t>hospodářský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vliv Sovětského Svazu</a:t>
            </a:r>
            <a:r>
              <a:rPr lang="cs-CZ" dirty="0" smtClean="0">
                <a:solidFill>
                  <a:srgbClr val="000066"/>
                </a:solidFill>
              </a:rPr>
              <a:t> do skupiny zemí tzv. </a:t>
            </a:r>
            <a:r>
              <a:rPr lang="cs-CZ" b="1" dirty="0" smtClean="0">
                <a:solidFill>
                  <a:srgbClr val="000066"/>
                </a:solidFill>
              </a:rPr>
              <a:t>„východního bloku“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byl zde nastolen </a:t>
            </a:r>
            <a:r>
              <a:rPr lang="cs-CZ" b="1" dirty="0" smtClean="0">
                <a:solidFill>
                  <a:srgbClr val="000066"/>
                </a:solidFill>
              </a:rPr>
              <a:t>totalitní</a:t>
            </a:r>
            <a:r>
              <a:rPr lang="cs-CZ" dirty="0" smtClean="0">
                <a:solidFill>
                  <a:srgbClr val="000066"/>
                </a:solidFill>
              </a:rPr>
              <a:t> /komunistický/ </a:t>
            </a:r>
            <a:r>
              <a:rPr lang="cs-CZ" b="1" dirty="0" smtClean="0">
                <a:solidFill>
                  <a:srgbClr val="000066"/>
                </a:solidFill>
              </a:rPr>
              <a:t>způsob vlády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roku</a:t>
            </a:r>
            <a:r>
              <a:rPr lang="cs-CZ" b="1" dirty="0" smtClean="0">
                <a:solidFill>
                  <a:srgbClr val="000066"/>
                </a:solidFill>
              </a:rPr>
              <a:t> 1989 </a:t>
            </a:r>
            <a:r>
              <a:rPr lang="cs-CZ" dirty="0" smtClean="0">
                <a:solidFill>
                  <a:srgbClr val="000066"/>
                </a:solidFill>
              </a:rPr>
              <a:t>se komunistický režim v Československu </a:t>
            </a:r>
            <a:r>
              <a:rPr lang="cs-CZ" b="1" dirty="0" smtClean="0">
                <a:solidFill>
                  <a:srgbClr val="000066"/>
                </a:solidFill>
              </a:rPr>
              <a:t>zhroutil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17. listopad </a:t>
            </a:r>
            <a:r>
              <a:rPr lang="cs-CZ" dirty="0" smtClean="0">
                <a:solidFill>
                  <a:srgbClr val="000066"/>
                </a:solidFill>
              </a:rPr>
              <a:t>byl vyhlášen </a:t>
            </a:r>
            <a:r>
              <a:rPr lang="cs-CZ" b="1" dirty="0" smtClean="0">
                <a:solidFill>
                  <a:srgbClr val="000066"/>
                </a:solidFill>
              </a:rPr>
              <a:t>státním svátkem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 roce </a:t>
            </a:r>
            <a:r>
              <a:rPr lang="cs-CZ" b="1" dirty="0" smtClean="0">
                <a:solidFill>
                  <a:srgbClr val="000066"/>
                </a:solidFill>
              </a:rPr>
              <a:t>1993 </a:t>
            </a:r>
            <a:r>
              <a:rPr lang="cs-CZ" dirty="0" smtClean="0">
                <a:solidFill>
                  <a:srgbClr val="000066"/>
                </a:solidFill>
              </a:rPr>
              <a:t>se </a:t>
            </a:r>
            <a:r>
              <a:rPr lang="cs-CZ" b="1" dirty="0" smtClean="0">
                <a:solidFill>
                  <a:srgbClr val="000066"/>
                </a:solidFill>
              </a:rPr>
              <a:t>společný stát Čechů a Slováků </a:t>
            </a:r>
            <a:r>
              <a:rPr lang="cs-CZ" dirty="0" smtClean="0">
                <a:solidFill>
                  <a:srgbClr val="000066"/>
                </a:solidFill>
              </a:rPr>
              <a:t>rozdělil na dva samostatné celky: </a:t>
            </a:r>
            <a:r>
              <a:rPr lang="cs-CZ" b="1" dirty="0" smtClean="0">
                <a:solidFill>
                  <a:srgbClr val="000066"/>
                </a:solidFill>
              </a:rPr>
              <a:t>Českou republiku </a:t>
            </a:r>
            <a:r>
              <a:rPr lang="cs-CZ" dirty="0" smtClean="0">
                <a:solidFill>
                  <a:srgbClr val="000066"/>
                </a:solidFill>
              </a:rPr>
              <a:t>a </a:t>
            </a:r>
            <a:r>
              <a:rPr lang="cs-CZ" b="1" dirty="0" smtClean="0">
                <a:solidFill>
                  <a:srgbClr val="000066"/>
                </a:solidFill>
              </a:rPr>
              <a:t>Slovenskou republiku</a:t>
            </a:r>
          </a:p>
          <a:p>
            <a:pPr marL="342900" indent="-342900">
              <a:buFont typeface="Wingdings" pitchFamily="2" charset="2"/>
              <a:buChar char="§"/>
            </a:pPr>
            <a:endParaRPr lang="cs-CZ" dirty="0" smtClean="0">
              <a:solidFill>
                <a:srgbClr val="000066"/>
              </a:solidFill>
            </a:endParaRPr>
          </a:p>
          <a:p>
            <a:endParaRPr lang="cs-CZ" dirty="0" smtClean="0">
              <a:solidFill>
                <a:srgbClr val="000066"/>
              </a:solidFill>
            </a:endParaRPr>
          </a:p>
          <a:p>
            <a:endParaRPr lang="cs-CZ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5800" y="609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62000" y="13716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 kterých letech zde žili německé národnosti?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Vysvětli, co byl Protektorát Čechy a Morava.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 to bylo s Československem po 2. světové válce?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se stalo v roce 1989 a v roce 1993?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838200" y="45720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sz="1200" b="1" dirty="0">
              <a:solidFill>
                <a:srgbClr val="00006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47800" y="457200"/>
            <a:ext cx="5937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Protektorát Čechy a Morava za 2. světové války</a:t>
            </a:r>
            <a:endParaRPr lang="cs-CZ" sz="2000" b="1" dirty="0">
              <a:solidFill>
                <a:srgbClr val="000066"/>
              </a:solidFill>
            </a:endParaRPr>
          </a:p>
        </p:txBody>
      </p:sp>
      <p:pic>
        <p:nvPicPr>
          <p:cNvPr id="5" name="Obrázek 4" descr="800px-Protektorat_Bohmen-Mahr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143000"/>
            <a:ext cx="7544332" cy="476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2"/>
          <p:cNvSpPr txBox="1">
            <a:spLocks noChangeArrowheads="1"/>
          </p:cNvSpPr>
          <p:nvPr/>
        </p:nvSpPr>
        <p:spPr bwMode="auto">
          <a:xfrm>
            <a:off x="609600" y="3048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1638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Obdélník 3"/>
          <p:cNvSpPr>
            <a:spLocks noChangeArrowheads="1"/>
          </p:cNvSpPr>
          <p:nvPr/>
        </p:nvSpPr>
        <p:spPr bwMode="auto">
          <a:xfrm>
            <a:off x="838200" y="24130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04800" y="381000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cs-CZ" dirty="0" smtClean="0">
                <a:solidFill>
                  <a:srgbClr val="000066"/>
                </a:solidFill>
              </a:rPr>
              <a:t>Česká republika součástí Evropy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Česká republika se </a:t>
            </a:r>
            <a:r>
              <a:rPr lang="cs-CZ" b="1" dirty="0" smtClean="0">
                <a:solidFill>
                  <a:srgbClr val="000066"/>
                </a:solidFill>
              </a:rPr>
              <a:t>v roce 1999 </a:t>
            </a:r>
            <a:r>
              <a:rPr lang="cs-CZ" dirty="0" smtClean="0">
                <a:solidFill>
                  <a:srgbClr val="000066"/>
                </a:solidFill>
              </a:rPr>
              <a:t>zapojila do vojenské organizace </a:t>
            </a:r>
            <a:r>
              <a:rPr lang="cs-CZ" b="1" dirty="0" smtClean="0">
                <a:solidFill>
                  <a:srgbClr val="000066"/>
                </a:solidFill>
              </a:rPr>
              <a:t>NATO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v roce 2004 </a:t>
            </a:r>
            <a:r>
              <a:rPr lang="cs-CZ" dirty="0" smtClean="0">
                <a:solidFill>
                  <a:srgbClr val="000066"/>
                </a:solidFill>
              </a:rPr>
              <a:t>se náš stát stal součástí </a:t>
            </a:r>
            <a:r>
              <a:rPr lang="cs-CZ" b="1" dirty="0" smtClean="0">
                <a:solidFill>
                  <a:srgbClr val="000066"/>
                </a:solidFill>
              </a:rPr>
              <a:t>Evropské unie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parlament Evropské unie sídlí </a:t>
            </a:r>
            <a:r>
              <a:rPr lang="cs-CZ" b="1" dirty="0" smtClean="0">
                <a:solidFill>
                  <a:srgbClr val="000066"/>
                </a:solidFill>
              </a:rPr>
              <a:t>v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Bruselu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hlavním cílem této organizace byla zpočátku </a:t>
            </a:r>
            <a:r>
              <a:rPr lang="cs-CZ" b="1" dirty="0" smtClean="0">
                <a:solidFill>
                  <a:srgbClr val="000066"/>
                </a:solidFill>
              </a:rPr>
              <a:t>hospodářská spolupráce sdružených zemí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 současnosti se zaměřuje na otázky </a:t>
            </a:r>
            <a:r>
              <a:rPr lang="cs-CZ" b="1" dirty="0" smtClean="0">
                <a:solidFill>
                  <a:srgbClr val="000066"/>
                </a:solidFill>
              </a:rPr>
              <a:t>každodenního života </a:t>
            </a:r>
            <a:r>
              <a:rPr lang="cs-CZ" dirty="0" smtClean="0">
                <a:solidFill>
                  <a:srgbClr val="000066"/>
                </a:solidFill>
              </a:rPr>
              <a:t>např. </a:t>
            </a:r>
            <a:r>
              <a:rPr lang="cs-CZ" b="1" dirty="0" smtClean="0">
                <a:solidFill>
                  <a:srgbClr val="000066"/>
                </a:solidFill>
              </a:rPr>
              <a:t>bezpečnost a</a:t>
            </a:r>
            <a:r>
              <a:rPr lang="cs-CZ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právo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sociální otázky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zahraniční politika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mezi členskými státy funguje </a:t>
            </a:r>
            <a:r>
              <a:rPr lang="cs-CZ" b="1" dirty="0" smtClean="0">
                <a:solidFill>
                  <a:srgbClr val="000066"/>
                </a:solidFill>
              </a:rPr>
              <a:t>volný pohyb osob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000066"/>
                </a:solidFill>
              </a:rPr>
              <a:t>zboží</a:t>
            </a:r>
            <a:r>
              <a:rPr lang="cs-CZ" dirty="0" smtClean="0">
                <a:solidFill>
                  <a:srgbClr val="000066"/>
                </a:solidFill>
              </a:rPr>
              <a:t> i </a:t>
            </a:r>
            <a:r>
              <a:rPr lang="cs-CZ" b="1" dirty="0" smtClean="0">
                <a:solidFill>
                  <a:srgbClr val="000066"/>
                </a:solidFill>
              </a:rPr>
              <a:t>služeb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EU</a:t>
            </a:r>
            <a:r>
              <a:rPr lang="cs-CZ" dirty="0" smtClean="0">
                <a:solidFill>
                  <a:srgbClr val="000066"/>
                </a:solidFill>
              </a:rPr>
              <a:t> má současné době /v roce 2013/ </a:t>
            </a:r>
            <a:r>
              <a:rPr lang="cs-CZ" b="1" dirty="0" smtClean="0">
                <a:solidFill>
                  <a:srgbClr val="000066"/>
                </a:solidFill>
              </a:rPr>
              <a:t>28 členských států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společná evropská měna je </a:t>
            </a:r>
            <a:r>
              <a:rPr lang="cs-CZ" b="1" dirty="0" smtClean="0">
                <a:solidFill>
                  <a:srgbClr val="000066"/>
                </a:solidFill>
              </a:rPr>
              <a:t>euro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6" name="Obrázek 5" descr="524px-Euro_symbol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190500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1167994155_200701050204_EEEEUR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886200"/>
            <a:ext cx="3048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Flag_of_Europe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886200"/>
            <a:ext cx="263054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590800" y="381000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Členské státy Evropské unie</a:t>
            </a:r>
            <a:endParaRPr lang="cs-CZ" sz="2000" b="1" dirty="0">
              <a:solidFill>
                <a:srgbClr val="000066"/>
              </a:solidFill>
            </a:endParaRPr>
          </a:p>
        </p:txBody>
      </p:sp>
      <p:pic>
        <p:nvPicPr>
          <p:cNvPr id="4" name="Obrázek 3" descr="360px-Member_States_of_the_European_Union_(polar_stereographic_projection)_CS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7239000" cy="510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38200" y="762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914400" y="16002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Co je to organizace NATO  a v kterém roce se ČR zapojila?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Kde sídlí parlament Evropské unie a co je cílem této organizace?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 to funguje mezi členskými státy a jaká je společná měna?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Kolik má EU členských států, vyjmenuj některé z nich.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189183-original1-esz7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04800"/>
            <a:ext cx="36576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533400" y="304800"/>
            <a:ext cx="3429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000066"/>
                </a:solidFill>
              </a:rPr>
              <a:t>Členské státy a rok připojení k EU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Belgie (1952)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Bulharsko (2007)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Česká republika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Chorvatsko (2013)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Dánsko (1973)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Estonsko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Finsko (1995)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Francie (1952)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Irsko (1973)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Itálie (1952)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Kypr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Litva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Lotyšsko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Lucembursko (1952)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Maďarsko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Malta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Německo (1952)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Nizozemsko (1952)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Polsko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Portugalsko (1986)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Rakousko (1995)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Řecko (1981)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Rumunsko (2007)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Slovensko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Slovinsko (2004)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Španělsko (1986) 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Švédsko (1995)</a:t>
            </a:r>
          </a:p>
          <a:p>
            <a:r>
              <a:rPr lang="cs-CZ" sz="1200" dirty="0" smtClean="0">
                <a:solidFill>
                  <a:srgbClr val="000066"/>
                </a:solidFill>
              </a:rPr>
              <a:t>Spojené království (1973)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> </a:t>
            </a:r>
          </a:p>
          <a:p>
            <a:r>
              <a:rPr lang="cs-CZ" dirty="0" smtClean="0">
                <a:solidFill>
                  <a:srgbClr val="000066"/>
                </a:solidFill>
              </a:rPr>
              <a:t/>
            </a:r>
            <a:br>
              <a:rPr lang="cs-CZ" dirty="0" smtClean="0">
                <a:solidFill>
                  <a:srgbClr val="000066"/>
                </a:solidFill>
              </a:rPr>
            </a:br>
            <a:endParaRPr lang="cs-CZ" dirty="0"/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60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k seznámení žáků k tématu </a:t>
            </a:r>
            <a:br>
              <a:rPr lang="cs-CZ" dirty="0"/>
            </a:br>
            <a:r>
              <a:rPr lang="cs-CZ" dirty="0"/>
              <a:t>    </a:t>
            </a:r>
            <a:r>
              <a:rPr lang="cs-CZ" dirty="0" smtClean="0"/>
              <a:t>POLOHA ČR V EVROPĚ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rozvíjí nově získané vědomosti a dovednosti</a:t>
            </a:r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zeměpis a ročník 8.</a:t>
            </a:r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učebnici: </a:t>
            </a:r>
            <a:br>
              <a:rPr lang="cs-CZ" dirty="0"/>
            </a:br>
            <a:r>
              <a:rPr lang="cs-CZ" dirty="0"/>
              <a:t>    MILAN HOLEČEK A KOL. </a:t>
            </a:r>
            <a:r>
              <a:rPr lang="cs-CZ" i="1" dirty="0"/>
              <a:t>Česká republika pro 8. a 9. ročník základní </a:t>
            </a:r>
            <a:br>
              <a:rPr lang="cs-CZ" i="1" dirty="0"/>
            </a:br>
            <a:r>
              <a:rPr lang="cs-CZ" i="1" dirty="0"/>
              <a:t>    školy</a:t>
            </a:r>
            <a:r>
              <a:rPr lang="cs-CZ" dirty="0"/>
              <a:t>. Praha: Fortuna, 2005. ISBN 80-7168--930-0</a:t>
            </a:r>
          </a:p>
          <a:p>
            <a:endParaRPr lang="cs-CZ" dirty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1"/>
          <p:cNvSpPr txBox="1">
            <a:spLocks noChangeArrowheads="1"/>
          </p:cNvSpPr>
          <p:nvPr/>
        </p:nvSpPr>
        <p:spPr bwMode="auto">
          <a:xfrm>
            <a:off x="152400" y="304800"/>
            <a:ext cx="88392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66"/>
                </a:solidFill>
              </a:rPr>
              <a:t>Zdroje</a:t>
            </a:r>
            <a:r>
              <a:rPr lang="cs-CZ" sz="1400" dirty="0" smtClean="0">
                <a:solidFill>
                  <a:srgbClr val="000066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cs-CZ" sz="1200" dirty="0" smtClean="0"/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Lobendava.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31.1.2008]. Dostupné z: 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http://www.google.cz/search?q=Lobendava+obr%C3%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Soubor:Vyšší Brod motivační.</a:t>
            </a:r>
            <a:r>
              <a:rPr lang="cs-CZ" sz="1200" dirty="0" err="1" smtClean="0">
                <a:solidFill>
                  <a:srgbClr val="000066"/>
                </a:solidFill>
              </a:rPr>
              <a:t>jpeg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23.4.2008]. Dostupné z: 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http://cs.wikipedia.org/wiki/Soubor:Vy%C5%A1%C5%A1%C3%AD_Brod_motiva%C4%8Dn%C3%AD.jpeg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Soubor:Krásná 2008-08-06.JPG.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25.10.2008]. Dostupné z: </a:t>
            </a:r>
            <a:r>
              <a:rPr lang="cs-CZ" sz="1200" dirty="0" smtClean="0">
                <a:solidFill>
                  <a:srgbClr val="000066"/>
                </a:solidFill>
                <a:hlinkClick r:id="rId4"/>
              </a:rPr>
              <a:t>http://cs.wikipedia.org/wiki/Soubor:Kr%C3%A1sn%C3%A1_2008-08-06.JPG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Soubor:Bukovec i </a:t>
            </a:r>
            <a:r>
              <a:rPr lang="cs-CZ" sz="1200" dirty="0" err="1" smtClean="0">
                <a:solidFill>
                  <a:srgbClr val="000066"/>
                </a:solidFill>
              </a:rPr>
              <a:t>Młoda</a:t>
            </a: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err="1" smtClean="0">
                <a:solidFill>
                  <a:srgbClr val="000066"/>
                </a:solidFill>
              </a:rPr>
              <a:t>Góra.jpg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19.3.2009]. Dostupné z: </a:t>
            </a:r>
            <a:r>
              <a:rPr lang="cs-CZ" sz="1200" dirty="0" smtClean="0">
                <a:solidFill>
                  <a:srgbClr val="000066"/>
                </a:solidFill>
                <a:hlinkClick r:id="rId5"/>
              </a:rPr>
              <a:t>http://cs.wikipedia.org/wiki/Soubor:Bukovec_i_M%C5%82oda_G%C3%B3ra.jpg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Poloha ČR.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25.4.2008]. Dostupné z: 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http://www.google.cz/search?q=poloha+%C4%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Česká republika - poloha.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30.6.2009]. Dostupné z: </a:t>
            </a:r>
            <a:r>
              <a:rPr lang="cs-CZ" sz="1200" dirty="0" smtClean="0">
                <a:solidFill>
                  <a:srgbClr val="000066"/>
                </a:solidFill>
                <a:hlinkClick r:id="rId6"/>
              </a:rPr>
              <a:t>http://www.google.cz/search?q=poloha+%C4%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Soubor:Central </a:t>
            </a:r>
            <a:r>
              <a:rPr lang="cs-CZ" sz="1200" dirty="0" err="1" smtClean="0">
                <a:solidFill>
                  <a:srgbClr val="000066"/>
                </a:solidFill>
              </a:rPr>
              <a:t>europe</a:t>
            </a:r>
            <a:r>
              <a:rPr lang="cs-CZ" sz="1200" dirty="0" smtClean="0">
                <a:solidFill>
                  <a:srgbClr val="000066"/>
                </a:solidFill>
              </a:rPr>
              <a:t> 9th </a:t>
            </a:r>
            <a:r>
              <a:rPr lang="cs-CZ" sz="1200" dirty="0" err="1" smtClean="0">
                <a:solidFill>
                  <a:srgbClr val="000066"/>
                </a:solidFill>
              </a:rPr>
              <a:t>century.png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21.6.2007]. Dostupné z: </a:t>
            </a:r>
            <a:r>
              <a:rPr lang="cs-CZ" sz="1200" dirty="0" smtClean="0">
                <a:solidFill>
                  <a:srgbClr val="000066"/>
                </a:solidFill>
                <a:hlinkClick r:id="rId7"/>
              </a:rPr>
              <a:t>http://cs.wikipedia.org/wiki/Soubor:Central_europe_9th_century.png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Soubor:Přemyslovci erb.svg.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15.3.2011]. Dostupné z: </a:t>
            </a:r>
            <a:r>
              <a:rPr lang="cs-CZ" sz="1200" dirty="0" smtClean="0">
                <a:solidFill>
                  <a:srgbClr val="000066"/>
                </a:solidFill>
                <a:hlinkClick r:id="rId8"/>
              </a:rPr>
              <a:t>http://cs.wikipedia.org/wiki/Soubor:P%C5%99emyslovci_erb.svg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</a:t>
            </a:r>
            <a:r>
              <a:rPr lang="cs-CZ" sz="1200" dirty="0" err="1" smtClean="0">
                <a:solidFill>
                  <a:srgbClr val="000066"/>
                </a:solidFill>
              </a:rPr>
              <a:t>Wenzeslaus</a:t>
            </a:r>
            <a:r>
              <a:rPr lang="cs-CZ" sz="1200" dirty="0" smtClean="0">
                <a:solidFill>
                  <a:srgbClr val="000066"/>
                </a:solidFill>
              </a:rPr>
              <a:t> by Peter </a:t>
            </a:r>
            <a:r>
              <a:rPr lang="cs-CZ" sz="1200" dirty="0" err="1" smtClean="0">
                <a:solidFill>
                  <a:srgbClr val="000066"/>
                </a:solidFill>
              </a:rPr>
              <a:t>Parler.JPG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9.1.2008]. Dostupné z: </a:t>
            </a:r>
            <a:r>
              <a:rPr lang="cs-CZ" sz="1200" dirty="0" smtClean="0">
                <a:solidFill>
                  <a:srgbClr val="000066"/>
                </a:solidFill>
                <a:hlinkClick r:id="rId9"/>
              </a:rPr>
              <a:t>http://cs.wikipedia.org/wiki/Soubor:Wenzeslaus_by_Peter_Parler.JPG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en-US" sz="1200" dirty="0" err="1" smtClean="0">
                <a:solidFill>
                  <a:srgbClr val="000066"/>
                </a:solidFill>
              </a:rPr>
              <a:t>Soubor:Arms</a:t>
            </a:r>
            <a:r>
              <a:rPr lang="en-US" sz="1200" dirty="0" smtClean="0">
                <a:solidFill>
                  <a:srgbClr val="000066"/>
                </a:solidFill>
              </a:rPr>
              <a:t> of the Counts of Luxembourg.svg. In: </a:t>
            </a:r>
            <a:r>
              <a:rPr lang="en-US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en-US" sz="1200" dirty="0" smtClean="0">
                <a:solidFill>
                  <a:srgbClr val="000066"/>
                </a:solidFill>
              </a:rPr>
              <a:t> [online]. San Francisco (CA): Wikimedia Foundation, 2001- [cit. 22.9.2012]. Dostupné z: </a:t>
            </a:r>
            <a:r>
              <a:rPr lang="en-US" sz="1200" dirty="0" smtClean="0">
                <a:solidFill>
                  <a:srgbClr val="000066"/>
                </a:solidFill>
                <a:hlinkClick r:id="rId10"/>
              </a:rPr>
              <a:t>http://cs.wikipedia.org/wiki/Soubor:Arms_of_the_Counts_of_Luxembourg.svg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Jan Lucemburský.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14.8.2009]. Dostupné z: </a:t>
            </a:r>
            <a:r>
              <a:rPr lang="cs-CZ" sz="1200" dirty="0" smtClean="0">
                <a:solidFill>
                  <a:srgbClr val="000066"/>
                </a:solidFill>
                <a:hlinkClick r:id="rId11"/>
              </a:rPr>
              <a:t>http://www.google.cz/</a:t>
            </a:r>
            <a:r>
              <a:rPr lang="cs-CZ" sz="1200" dirty="0" err="1" smtClean="0">
                <a:solidFill>
                  <a:srgbClr val="000066"/>
                </a:solidFill>
                <a:hlinkClick r:id="rId11"/>
              </a:rPr>
              <a:t>imgres</a:t>
            </a:r>
            <a:r>
              <a:rPr lang="cs-CZ" sz="1200" dirty="0" smtClean="0">
                <a:solidFill>
                  <a:srgbClr val="000066"/>
                </a:solidFill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en-US" sz="1200" dirty="0" smtClean="0">
                <a:solidFill>
                  <a:srgbClr val="000066"/>
                </a:solidFill>
              </a:rPr>
              <a:t>T. G. Masaryk. In: </a:t>
            </a:r>
            <a:r>
              <a:rPr lang="en-US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en-US" sz="1200" dirty="0" smtClean="0">
                <a:solidFill>
                  <a:srgbClr val="000066"/>
                </a:solidFill>
              </a:rPr>
              <a:t> [online]. San Francisco (CA): Wikimedia Foundation, 2001- [cit. 21.3.2011]. Dostupné z: </a:t>
            </a:r>
            <a:r>
              <a:rPr lang="en-US" sz="1200" dirty="0" smtClean="0">
                <a:solidFill>
                  <a:srgbClr val="000066"/>
                </a:solidFill>
                <a:hlinkClick r:id="rId12"/>
              </a:rPr>
              <a:t>http://cs.wikipedia.org/wiki/Soubor:Tom%C3%A1%C5%A1_Garrigue_Masaryk_1925.PNG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Rakousko-Uhersko.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14.8.2001]. Dostupné z: </a:t>
            </a:r>
            <a:r>
              <a:rPr lang="cs-CZ" sz="1200" dirty="0" smtClean="0">
                <a:solidFill>
                  <a:srgbClr val="000066"/>
                </a:solidFill>
                <a:hlinkClick r:id="rId13"/>
              </a:rPr>
              <a:t>http://www.google.cz/search</a:t>
            </a:r>
            <a:r>
              <a:rPr lang="cs-CZ" sz="1200" dirty="0" smtClean="0">
                <a:solidFill>
                  <a:srgbClr val="000066"/>
                </a:solidFill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Československo v roce 1918.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14.5.2006]. Dostupné z: http://www.google.cz/search?q=%C4%8Deskoslovensko+v+roce+1918+mapa&amp;</a:t>
            </a:r>
            <a:r>
              <a:rPr lang="cs-CZ" sz="1200" dirty="0" err="1" smtClean="0">
                <a:solidFill>
                  <a:srgbClr val="000066"/>
                </a:solidFill>
              </a:rPr>
              <a:t>tbm</a:t>
            </a:r>
            <a:r>
              <a:rPr lang="cs-CZ" sz="1200" dirty="0" smtClean="0">
                <a:solidFill>
                  <a:srgbClr val="000066"/>
                </a:solidFill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</a:rPr>
              <a:t>isch</a:t>
            </a:r>
            <a:r>
              <a:rPr lang="cs-CZ" sz="1200" dirty="0" smtClean="0">
                <a:solidFill>
                  <a:srgbClr val="000066"/>
                </a:solidFill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</a:rPr>
              <a:t>tbo</a:t>
            </a:r>
            <a:r>
              <a:rPr lang="cs-CZ" sz="1200" dirty="0" smtClean="0">
                <a:solidFill>
                  <a:srgbClr val="000066"/>
                </a:solidFill>
              </a:rPr>
              <a:t>=u&amp;</a:t>
            </a:r>
            <a:r>
              <a:rPr lang="cs-CZ" sz="1200" dirty="0" err="1" smtClean="0">
                <a:solidFill>
                  <a:srgbClr val="000066"/>
                </a:solidFill>
              </a:rPr>
              <a:t>source</a:t>
            </a:r>
            <a:r>
              <a:rPr lang="cs-CZ" sz="1200" dirty="0" smtClean="0">
                <a:solidFill>
                  <a:srgbClr val="000066"/>
                </a:solidFill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</a:rPr>
              <a:t>univ</a:t>
            </a:r>
            <a:r>
              <a:rPr lang="cs-CZ" sz="1200" dirty="0" smtClean="0">
                <a:solidFill>
                  <a:srgbClr val="000066"/>
                </a:solidFill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</a:rPr>
              <a:t>sa</a:t>
            </a:r>
            <a:r>
              <a:rPr lang="cs-CZ" sz="1200" dirty="0" smtClean="0">
                <a:solidFill>
                  <a:srgbClr val="000066"/>
                </a:solidFill>
              </a:rPr>
              <a:t>=X&amp;</a:t>
            </a:r>
            <a:r>
              <a:rPr lang="cs-CZ" sz="1200" dirty="0" err="1" smtClean="0">
                <a:solidFill>
                  <a:srgbClr val="000066"/>
                </a:solidFill>
              </a:rPr>
              <a:t>ei</a:t>
            </a:r>
            <a:r>
              <a:rPr lang="cs-CZ" sz="1200" dirty="0" smtClean="0">
                <a:solidFill>
                  <a:srgbClr val="000066"/>
                </a:solidFill>
              </a:rPr>
              <a:t>=TzHtUcPgNIGptAa08oGwCg&amp;</a:t>
            </a:r>
            <a:r>
              <a:rPr lang="cs-CZ" sz="1200" dirty="0" err="1" smtClean="0">
                <a:solidFill>
                  <a:srgbClr val="000066"/>
                </a:solidFill>
              </a:rPr>
              <a:t>ved</a:t>
            </a:r>
            <a:r>
              <a:rPr lang="cs-CZ" sz="1200" dirty="0" smtClean="0">
                <a:solidFill>
                  <a:srgbClr val="000066"/>
                </a:solidFill>
              </a:rPr>
              <a:t>=0CEoQsAQ&amp;</a:t>
            </a:r>
            <a:r>
              <a:rPr lang="cs-CZ" sz="1200" dirty="0" err="1" smtClean="0">
                <a:solidFill>
                  <a:srgbClr val="000066"/>
                </a:solidFill>
              </a:rPr>
              <a:t>biw</a:t>
            </a:r>
            <a:r>
              <a:rPr lang="cs-CZ" sz="1200" dirty="0" smtClean="0">
                <a:solidFill>
                  <a:srgbClr val="000066"/>
                </a:solidFill>
              </a:rPr>
              <a:t>=1421&amp;</a:t>
            </a:r>
            <a:r>
              <a:rPr lang="cs-CZ" sz="1200" dirty="0" err="1" smtClean="0">
                <a:solidFill>
                  <a:srgbClr val="000066"/>
                </a:solidFill>
              </a:rPr>
              <a:t>bih</a:t>
            </a:r>
            <a:r>
              <a:rPr lang="cs-CZ" sz="1200" dirty="0" smtClean="0">
                <a:solidFill>
                  <a:srgbClr val="000066"/>
                </a:solidFill>
              </a:rPr>
              <a:t>=920#</a:t>
            </a:r>
            <a:r>
              <a:rPr lang="cs-CZ" sz="1200" dirty="0" err="1" smtClean="0">
                <a:solidFill>
                  <a:srgbClr val="000066"/>
                </a:solidFill>
              </a:rPr>
              <a:t>facrc</a:t>
            </a:r>
            <a:r>
              <a:rPr lang="cs-CZ" sz="1200" dirty="0" smtClean="0">
                <a:solidFill>
                  <a:srgbClr val="000066"/>
                </a:solidFill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</a:rPr>
              <a:t>imgrc</a:t>
            </a:r>
            <a:r>
              <a:rPr lang="cs-CZ" sz="1200" dirty="0" smtClean="0">
                <a:solidFill>
                  <a:srgbClr val="000066"/>
                </a:solidFill>
              </a:rPr>
              <a:t>=QpREeVA6DhdZwM</a:t>
            </a:r>
          </a:p>
        </p:txBody>
      </p:sp>
      <p:pic>
        <p:nvPicPr>
          <p:cNvPr id="19459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304800" y="228600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 dirty="0" smtClean="0"/>
              <a:t> </a:t>
            </a:r>
            <a:r>
              <a:rPr lang="cs-CZ" sz="1200" dirty="0" smtClean="0">
                <a:solidFill>
                  <a:srgbClr val="000066"/>
                </a:solidFill>
              </a:rPr>
              <a:t>Protektorát Čechy a Morava.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21.5.2004]. Dostupné z: 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http://www.google.cz/search?q=protektor%C3%A1t+%C4%8Cechy+a+Morava+obr%C3%A1zek&amp;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tbm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isch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tbo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=u&amp;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source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univ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sa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=X&amp;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ei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=WjLtUemBOMGhtAbOx4DQBg&amp;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ved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=0CCwQsAQ&amp;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biw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=1421&amp;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bih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=920#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facrc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imgdii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  <a:hlinkClick r:id="rId2"/>
              </a:rPr>
              <a:t>imgrc</a:t>
            </a:r>
            <a:r>
              <a:rPr lang="cs-CZ" sz="1200" dirty="0" smtClean="0">
                <a:solidFill>
                  <a:srgbClr val="000066"/>
                </a:solidFill>
                <a:hlinkClick r:id="rId2"/>
              </a:rPr>
              <a:t>=sR3Z2k2156nD2M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Členské státy Evropské unie.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12.4.2012]. Dostupné z: http://cs.wikipedia.org/wiki/%C4%8Clensk%C3%BD_st%C3%A1t_Evropsk%C3%A9_unie 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Soubor:Euro symbol.svg.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6.8.2010]. Dostupné z: http://cs.wikipedia.org/wiki/Soubor:Euro_symbol.svg 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Soubor:Flag of </a:t>
            </a:r>
            <a:r>
              <a:rPr lang="cs-CZ" sz="1200" dirty="0" err="1" smtClean="0">
                <a:solidFill>
                  <a:srgbClr val="000066"/>
                </a:solidFill>
              </a:rPr>
              <a:t>Europe.svg</a:t>
            </a:r>
            <a:r>
              <a:rPr lang="cs-CZ" sz="1200" dirty="0" smtClean="0">
                <a:solidFill>
                  <a:srgbClr val="000066"/>
                </a:solidFill>
              </a:rPr>
              <a:t>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21.10.2008]. Dostupné z: http://cs.wikipedia.org/wiki/Soubor:Flag_of_Europe.svg 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Sídlo EU.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16.8.2009]. Dostupné z: 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http://www.google.cz/search?q=s%C3%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ADdlo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+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evropsk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%C3%A9+unie+obr%C3%A1zek&amp;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rlz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=1R2RNRN_csCZ443&amp;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tbm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isch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tbo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=u&amp;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source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univ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sa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=X&amp;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ei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=UjftUfuZIY3sO5O-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gZgL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ved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=0CEMQsAQ&amp;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biw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=1116&amp;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bih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=674#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facrc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imgdii</a:t>
            </a:r>
            <a:r>
              <a:rPr lang="cs-CZ" sz="1200" dirty="0" smtClean="0">
                <a:solidFill>
                  <a:srgbClr val="000066"/>
                </a:solidFill>
                <a:hlinkClick r:id="rId3"/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  <a:hlinkClick r:id="rId3"/>
              </a:rPr>
              <a:t>im</a:t>
            </a:r>
            <a:endParaRPr lang="cs-CZ" sz="1200" dirty="0" smtClean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Evropská unie. In: </a:t>
            </a:r>
            <a:r>
              <a:rPr lang="cs-CZ" sz="1200" i="1" dirty="0" smtClean="0">
                <a:solidFill>
                  <a:srgbClr val="000066"/>
                </a:solidFill>
              </a:rPr>
              <a:t>Wikipedia: the free encyclopedia</a:t>
            </a:r>
            <a:r>
              <a:rPr lang="cs-CZ" sz="1200" dirty="0" smtClean="0">
                <a:solidFill>
                  <a:srgbClr val="000066"/>
                </a:solidFill>
              </a:rPr>
              <a:t> [online]. San Francisco (CA): Wikimedia Foundation, 2001- [cit. 18.8.2010]. Dostupné z: http://www.google.cz/search?q=s%C3%</a:t>
            </a:r>
            <a:r>
              <a:rPr lang="cs-CZ" sz="1200" dirty="0" err="1" smtClean="0">
                <a:solidFill>
                  <a:srgbClr val="000066"/>
                </a:solidFill>
              </a:rPr>
              <a:t>ADdlo</a:t>
            </a:r>
            <a:r>
              <a:rPr lang="cs-CZ" sz="1200" dirty="0" smtClean="0">
                <a:solidFill>
                  <a:srgbClr val="000066"/>
                </a:solidFill>
              </a:rPr>
              <a:t>+</a:t>
            </a:r>
            <a:r>
              <a:rPr lang="cs-CZ" sz="1200" dirty="0" err="1" smtClean="0">
                <a:solidFill>
                  <a:srgbClr val="000066"/>
                </a:solidFill>
              </a:rPr>
              <a:t>eu</a:t>
            </a:r>
            <a:r>
              <a:rPr lang="cs-CZ" sz="1200" dirty="0" smtClean="0">
                <a:solidFill>
                  <a:srgbClr val="000066"/>
                </a:solidFill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</a:rPr>
              <a:t>tbm</a:t>
            </a:r>
            <a:r>
              <a:rPr lang="cs-CZ" sz="1200" dirty="0" smtClean="0">
                <a:solidFill>
                  <a:srgbClr val="000066"/>
                </a:solidFill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</a:rPr>
              <a:t>isch</a:t>
            </a:r>
            <a:r>
              <a:rPr lang="cs-CZ" sz="1200" dirty="0" smtClean="0">
                <a:solidFill>
                  <a:srgbClr val="000066"/>
                </a:solidFill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</a:rPr>
              <a:t>tbo</a:t>
            </a:r>
            <a:r>
              <a:rPr lang="cs-CZ" sz="1200" dirty="0" smtClean="0">
                <a:solidFill>
                  <a:srgbClr val="000066"/>
                </a:solidFill>
              </a:rPr>
              <a:t>=u&amp;</a:t>
            </a:r>
            <a:r>
              <a:rPr lang="cs-CZ" sz="1200" dirty="0" err="1" smtClean="0">
                <a:solidFill>
                  <a:srgbClr val="000066"/>
                </a:solidFill>
              </a:rPr>
              <a:t>source</a:t>
            </a:r>
            <a:r>
              <a:rPr lang="cs-CZ" sz="1200" dirty="0" smtClean="0">
                <a:solidFill>
                  <a:srgbClr val="000066"/>
                </a:solidFill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</a:rPr>
              <a:t>univ</a:t>
            </a:r>
            <a:r>
              <a:rPr lang="cs-CZ" sz="1200" dirty="0" smtClean="0">
                <a:solidFill>
                  <a:srgbClr val="000066"/>
                </a:solidFill>
              </a:rPr>
              <a:t>&amp;</a:t>
            </a:r>
            <a:r>
              <a:rPr lang="cs-CZ" sz="1200" dirty="0" err="1" smtClean="0">
                <a:solidFill>
                  <a:srgbClr val="000066"/>
                </a:solidFill>
              </a:rPr>
              <a:t>sa</a:t>
            </a:r>
            <a:r>
              <a:rPr lang="cs-CZ" sz="1200" dirty="0" smtClean="0">
                <a:solidFill>
                  <a:srgbClr val="000066"/>
                </a:solidFill>
              </a:rPr>
              <a:t>=X&amp;</a:t>
            </a:r>
            <a:r>
              <a:rPr lang="cs-CZ" sz="1200" dirty="0" err="1" smtClean="0">
                <a:solidFill>
                  <a:srgbClr val="000066"/>
                </a:solidFill>
              </a:rPr>
              <a:t>ei</a:t>
            </a:r>
            <a:r>
              <a:rPr lang="cs-CZ" sz="1200" dirty="0" smtClean="0">
                <a:solidFill>
                  <a:srgbClr val="000066"/>
                </a:solidFill>
              </a:rPr>
              <a:t>=SzntUZyQG8nUPKHsgPAK&amp;</a:t>
            </a:r>
            <a:r>
              <a:rPr lang="cs-CZ" sz="1200" dirty="0" err="1" smtClean="0">
                <a:solidFill>
                  <a:srgbClr val="000066"/>
                </a:solidFill>
              </a:rPr>
              <a:t>sqi</a:t>
            </a:r>
            <a:r>
              <a:rPr lang="cs-CZ" sz="1200" dirty="0" smtClean="0">
                <a:solidFill>
                  <a:srgbClr val="000066"/>
                </a:solidFill>
              </a:rPr>
              <a:t>=2&amp;</a:t>
            </a:r>
            <a:r>
              <a:rPr lang="cs-CZ" sz="1200" dirty="0" err="1" smtClean="0">
                <a:solidFill>
                  <a:srgbClr val="000066"/>
                </a:solidFill>
              </a:rPr>
              <a:t>ved</a:t>
            </a:r>
            <a:r>
              <a:rPr lang="cs-CZ" sz="1200" dirty="0" smtClean="0">
                <a:solidFill>
                  <a:srgbClr val="000066"/>
                </a:solidFill>
              </a:rPr>
              <a:t>=0CEsQsAQ&amp;</a:t>
            </a:r>
            <a:r>
              <a:rPr lang="cs-CZ" sz="1200" dirty="0" err="1" smtClean="0">
                <a:solidFill>
                  <a:srgbClr val="000066"/>
                </a:solidFill>
              </a:rPr>
              <a:t>biw</a:t>
            </a:r>
            <a:r>
              <a:rPr lang="cs-CZ" sz="1200" dirty="0" smtClean="0">
                <a:solidFill>
                  <a:srgbClr val="000066"/>
                </a:solidFill>
              </a:rPr>
              <a:t>=1421&amp;</a:t>
            </a:r>
            <a:r>
              <a:rPr lang="cs-CZ" sz="1200" dirty="0" err="1" smtClean="0">
                <a:solidFill>
                  <a:srgbClr val="000066"/>
                </a:solidFill>
              </a:rPr>
              <a:t>bih</a:t>
            </a:r>
            <a:r>
              <a:rPr lang="cs-CZ" sz="1200" dirty="0" smtClean="0">
                <a:solidFill>
                  <a:srgbClr val="000066"/>
                </a:solidFill>
              </a:rPr>
              <a:t>=920#</a:t>
            </a:r>
            <a:r>
              <a:rPr lang="cs-CZ" sz="1200" dirty="0" err="1" smtClean="0">
                <a:solidFill>
                  <a:srgbClr val="000066"/>
                </a:solidFill>
              </a:rPr>
              <a:t>facrc</a:t>
            </a:r>
            <a:r>
              <a:rPr lang="cs-CZ" sz="1200" dirty="0" smtClean="0">
                <a:solidFill>
                  <a:srgbClr val="000066"/>
                </a:solidFill>
              </a:rPr>
              <a:t>=_&amp;</a:t>
            </a:r>
            <a:r>
              <a:rPr lang="cs-CZ" sz="1200" dirty="0" err="1" smtClean="0">
                <a:solidFill>
                  <a:srgbClr val="000066"/>
                </a:solidFill>
              </a:rPr>
              <a:t>imgrc</a:t>
            </a:r>
            <a:r>
              <a:rPr lang="cs-CZ" sz="1200" dirty="0" smtClean="0">
                <a:solidFill>
                  <a:srgbClr val="000066"/>
                </a:solidFill>
              </a:rPr>
              <a:t>=</a:t>
            </a:r>
            <a:r>
              <a:rPr lang="cs-CZ" sz="1200" dirty="0" err="1" smtClean="0">
                <a:solidFill>
                  <a:srgbClr val="000066"/>
                </a:solidFill>
              </a:rPr>
              <a:t>bnV</a:t>
            </a:r>
            <a:r>
              <a:rPr lang="cs-CZ" sz="1200" dirty="0" smtClean="0">
                <a:solidFill>
                  <a:srgbClr val="000066"/>
                </a:solidFill>
              </a:rPr>
              <a:t>-GYrzt5gsBM%3A%3BHnBFNpuFjRNM0M%3Bhttp%253A%252F%252Fim.novinky.cz%252F918%252F189183-original1-esz7m.jpg%3Bhttp%253A%252F%252Ftema.novinky.cz%252Feu%3B800%3B1183 </a:t>
            </a:r>
          </a:p>
          <a:p>
            <a:pPr>
              <a:buFont typeface="Arial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 RNDr. D. Borecký, CSc. a kol. </a:t>
            </a:r>
            <a:r>
              <a:rPr lang="cs-CZ" sz="1200" i="1" dirty="0" smtClean="0">
                <a:solidFill>
                  <a:srgbClr val="000066"/>
                </a:solidFill>
              </a:rPr>
              <a:t>Zeměpis pro 8. ročník</a:t>
            </a:r>
            <a:r>
              <a:rPr lang="cs-CZ" sz="1200" dirty="0" smtClean="0">
                <a:solidFill>
                  <a:srgbClr val="000066"/>
                </a:solidFill>
              </a:rPr>
              <a:t>. Brno: Nová škola, 2009. ISBN 80-7289-102-2</a:t>
            </a:r>
          </a:p>
          <a:p>
            <a:pPr>
              <a:buFont typeface="Arial" charset="0"/>
              <a:buChar char="•"/>
            </a:pPr>
            <a:endParaRPr lang="cs-CZ" sz="1200" dirty="0">
              <a:solidFill>
                <a:srgbClr val="000066"/>
              </a:solidFill>
            </a:endParaRPr>
          </a:p>
        </p:txBody>
      </p:sp>
      <p:pic>
        <p:nvPicPr>
          <p:cNvPr id="20483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52400" y="304800"/>
            <a:ext cx="88392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0066"/>
                </a:solidFill>
              </a:rPr>
              <a:t>POLOHA ČESKÉ REPUBLIKY V </a:t>
            </a:r>
            <a:r>
              <a:rPr lang="cs-CZ" sz="3200" dirty="0" smtClean="0">
                <a:solidFill>
                  <a:srgbClr val="000066"/>
                </a:solidFill>
              </a:rPr>
              <a:t>EVROPĚ</a:t>
            </a:r>
          </a:p>
          <a:p>
            <a:pPr algn="ctr"/>
            <a:endParaRPr lang="cs-CZ" sz="3200" dirty="0" smtClean="0">
              <a:solidFill>
                <a:srgbClr val="000066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Doplň chybějící slova: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000066"/>
                </a:solidFill>
              </a:rPr>
              <a:t>Poloha </a:t>
            </a:r>
            <a:r>
              <a:rPr lang="cs-CZ" sz="2400" b="1" dirty="0" smtClean="0">
                <a:solidFill>
                  <a:srgbClr val="000066"/>
                </a:solidFill>
              </a:rPr>
              <a:t>České republiky</a:t>
            </a:r>
          </a:p>
          <a:p>
            <a:endParaRPr lang="cs-CZ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Česká republika je </a:t>
            </a:r>
            <a:r>
              <a:rPr lang="cs-CZ" b="1" dirty="0" smtClean="0">
                <a:solidFill>
                  <a:srgbClr val="C00000"/>
                </a:solidFill>
              </a:rPr>
              <a:t>v………… s….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leží ve </a:t>
            </a:r>
            <a:r>
              <a:rPr lang="cs-CZ" b="1" dirty="0" smtClean="0">
                <a:solidFill>
                  <a:srgbClr val="C00000"/>
                </a:solidFill>
              </a:rPr>
              <a:t>s……. E…….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rozloha </a:t>
            </a:r>
            <a:r>
              <a:rPr lang="cs-CZ" dirty="0" smtClean="0">
                <a:solidFill>
                  <a:srgbClr val="000066"/>
                </a:solidFill>
              </a:rPr>
              <a:t>ČR je </a:t>
            </a:r>
            <a:r>
              <a:rPr lang="cs-CZ" b="1" dirty="0" smtClean="0">
                <a:solidFill>
                  <a:srgbClr val="C00000"/>
                </a:solidFill>
              </a:rPr>
              <a:t>.. …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km</a:t>
            </a:r>
            <a:r>
              <a:rPr lang="cs-CZ" b="1" baseline="30000" dirty="0" smtClean="0">
                <a:solidFill>
                  <a:srgbClr val="000066"/>
                </a:solidFill>
              </a:rPr>
              <a:t>2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ČR patří mezi </a:t>
            </a:r>
            <a:r>
              <a:rPr lang="cs-CZ" b="1" dirty="0" smtClean="0">
                <a:solidFill>
                  <a:srgbClr val="C00000"/>
                </a:solidFill>
              </a:rPr>
              <a:t>s……. v….. </a:t>
            </a:r>
            <a:r>
              <a:rPr lang="cs-CZ" b="1" dirty="0" smtClean="0">
                <a:solidFill>
                  <a:srgbClr val="C00000"/>
                </a:solidFill>
              </a:rPr>
              <a:t>z</a:t>
            </a:r>
            <a:r>
              <a:rPr lang="cs-CZ" b="1" dirty="0" smtClean="0">
                <a:solidFill>
                  <a:srgbClr val="C00000"/>
                </a:solidFill>
              </a:rPr>
              <a:t>…..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jako např. Maďarsko nebo Rakousko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hranice </a:t>
            </a:r>
            <a:r>
              <a:rPr lang="cs-CZ" dirty="0" smtClean="0">
                <a:solidFill>
                  <a:srgbClr val="000066"/>
                </a:solidFill>
              </a:rPr>
              <a:t>naší vlasti jsou </a:t>
            </a:r>
            <a:r>
              <a:rPr lang="cs-CZ" b="1" dirty="0" smtClean="0">
                <a:solidFill>
                  <a:srgbClr val="000066"/>
                </a:solidFill>
              </a:rPr>
              <a:t>převážně přirozené</a:t>
            </a:r>
            <a:r>
              <a:rPr lang="cs-CZ" dirty="0" smtClean="0">
                <a:solidFill>
                  <a:srgbClr val="000066"/>
                </a:solidFill>
              </a:rPr>
              <a:t>, tvoří je naše </a:t>
            </a:r>
            <a:r>
              <a:rPr lang="cs-CZ" b="1" dirty="0" smtClean="0">
                <a:solidFill>
                  <a:srgbClr val="000066"/>
                </a:solidFill>
              </a:rPr>
              <a:t>okrajová pohoří </a:t>
            </a:r>
            <a:r>
              <a:rPr lang="cs-CZ" dirty="0" smtClean="0">
                <a:solidFill>
                  <a:srgbClr val="000066"/>
                </a:solidFill>
              </a:rPr>
              <a:t>a na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jihovýchodě </a:t>
            </a:r>
            <a:r>
              <a:rPr lang="cs-CZ" b="1" dirty="0" smtClean="0">
                <a:solidFill>
                  <a:srgbClr val="000066"/>
                </a:solidFill>
              </a:rPr>
              <a:t>dolní tok řeky Moravy </a:t>
            </a:r>
            <a:r>
              <a:rPr lang="cs-CZ" dirty="0" smtClean="0">
                <a:solidFill>
                  <a:srgbClr val="000066"/>
                </a:solidFill>
              </a:rPr>
              <a:t>a </a:t>
            </a:r>
            <a:r>
              <a:rPr lang="cs-CZ" b="1" dirty="0" smtClean="0">
                <a:solidFill>
                  <a:srgbClr val="000066"/>
                </a:solidFill>
              </a:rPr>
              <a:t>Dyje</a:t>
            </a:r>
          </a:p>
          <a:p>
            <a:endParaRPr lang="cs-CZ" b="1" dirty="0" smtClean="0">
              <a:solidFill>
                <a:srgbClr val="000066"/>
              </a:solidFill>
            </a:endParaRPr>
          </a:p>
          <a:p>
            <a:r>
              <a:rPr lang="cs-CZ" dirty="0" smtClean="0">
                <a:solidFill>
                  <a:srgbClr val="000066"/>
                </a:solidFill>
              </a:rPr>
              <a:t>Krajní body v České republice: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0066"/>
                </a:solidFill>
              </a:rPr>
              <a:t> nejsevernější: </a:t>
            </a:r>
            <a:r>
              <a:rPr lang="cs-CZ" b="1" dirty="0" smtClean="0">
                <a:solidFill>
                  <a:srgbClr val="000066"/>
                </a:solidFill>
              </a:rPr>
              <a:t>Lobendava</a:t>
            </a:r>
            <a:r>
              <a:rPr lang="cs-CZ" dirty="0" smtClean="0">
                <a:solidFill>
                  <a:srgbClr val="000066"/>
                </a:solidFill>
              </a:rPr>
              <a:t> ve Šluknovském výběžku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0066"/>
                </a:solidFill>
              </a:rPr>
              <a:t> nejjižnější: </a:t>
            </a:r>
            <a:r>
              <a:rPr lang="cs-CZ" b="1" dirty="0" smtClean="0">
                <a:solidFill>
                  <a:srgbClr val="000066"/>
                </a:solidFill>
              </a:rPr>
              <a:t>Vyšší Brod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0066"/>
                </a:solidFill>
              </a:rPr>
              <a:t> nejzápadnější: </a:t>
            </a:r>
            <a:r>
              <a:rPr lang="cs-CZ" b="1" dirty="0" smtClean="0">
                <a:solidFill>
                  <a:srgbClr val="000066"/>
                </a:solidFill>
              </a:rPr>
              <a:t>Krásná u Aše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0066"/>
                </a:solidFill>
              </a:rPr>
              <a:t> nejvýchodnější: </a:t>
            </a:r>
            <a:r>
              <a:rPr lang="cs-CZ" b="1" dirty="0" smtClean="0">
                <a:solidFill>
                  <a:srgbClr val="000066"/>
                </a:solidFill>
              </a:rPr>
              <a:t>Bukovec</a:t>
            </a:r>
            <a:r>
              <a:rPr lang="cs-CZ" dirty="0" smtClean="0">
                <a:solidFill>
                  <a:srgbClr val="000066"/>
                </a:solidFill>
              </a:rPr>
              <a:t> u Jablunkova</a:t>
            </a:r>
          </a:p>
          <a:p>
            <a:pPr>
              <a:buFontTx/>
              <a:buChar char="-"/>
            </a:pPr>
            <a:endParaRPr lang="cs-CZ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530225" y="0"/>
            <a:ext cx="86137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66"/>
                </a:solidFill>
              </a:rPr>
              <a:t/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                </a:t>
            </a:r>
          </a:p>
          <a:p>
            <a:endParaRPr lang="cs-CZ" dirty="0"/>
          </a:p>
        </p:txBody>
      </p:sp>
      <p:pic>
        <p:nvPicPr>
          <p:cNvPr id="614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800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685800"/>
            <a:ext cx="3352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TOM326594_sev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685800"/>
            <a:ext cx="3352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581400"/>
            <a:ext cx="3352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3581400"/>
            <a:ext cx="3352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762000" y="3810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L………..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05400" y="381000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V….. B…..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2000" y="32766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K…….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05400" y="3276600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B………..</a:t>
            </a:r>
            <a:endParaRPr lang="cs-CZ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784860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cr-ma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685800"/>
            <a:ext cx="5029200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828800" y="152400"/>
            <a:ext cx="5157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Poloha a sousední státy České republiky</a:t>
            </a:r>
            <a:endParaRPr lang="cs-CZ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60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Otázky: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09600" y="13716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Jaký je Česká republika stát a kde leží?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Jaká je rozloha ČR?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Jaké má ČR hranice a s kterými státy sousedí?</a:t>
            </a:r>
          </a:p>
          <a:p>
            <a:pPr>
              <a:buFont typeface="Wingdings" pitchFamily="2" charset="2"/>
              <a:buChar char="v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solidFill>
                  <a:srgbClr val="C00000"/>
                </a:solidFill>
              </a:rPr>
              <a:t> Vyjmenuj krajní body ČR.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81000" y="381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b="1" dirty="0">
              <a:solidFill>
                <a:srgbClr val="00006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4800" y="304800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Vývoj státního zřízení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Doplň: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 nejstarší státní útvar, který vznikl na našem území, byla v 9. století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C00000"/>
                </a:solidFill>
              </a:rPr>
              <a:t>V…………….. ř…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po vpádu Maďarů se rozpadla na </a:t>
            </a:r>
            <a:r>
              <a:rPr lang="cs-CZ" b="1" dirty="0" smtClean="0">
                <a:solidFill>
                  <a:srgbClr val="000066"/>
                </a:solidFill>
              </a:rPr>
              <a:t>malá knížectví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jedno z nich se stalo </a:t>
            </a:r>
            <a:r>
              <a:rPr lang="cs-CZ" b="1" dirty="0" smtClean="0">
                <a:solidFill>
                  <a:srgbClr val="000066"/>
                </a:solidFill>
              </a:rPr>
              <a:t>základem českého státu</a:t>
            </a:r>
            <a:r>
              <a:rPr lang="cs-CZ" dirty="0" smtClean="0">
                <a:solidFill>
                  <a:srgbClr val="000066"/>
                </a:solidFill>
              </a:rPr>
              <a:t>, kterému od konce 9. století vládl </a:t>
            </a:r>
            <a:br>
              <a:rPr lang="cs-CZ" dirty="0" smtClean="0">
                <a:solidFill>
                  <a:srgbClr val="000066"/>
                </a:solidFill>
              </a:rPr>
            </a:br>
            <a:r>
              <a:rPr lang="cs-CZ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rod </a:t>
            </a:r>
            <a:r>
              <a:rPr lang="cs-CZ" b="1" dirty="0" smtClean="0">
                <a:solidFill>
                  <a:srgbClr val="C00000"/>
                </a:solidFill>
              </a:rPr>
              <a:t>P…………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v 11. století bylo českému knížectví připojeno </a:t>
            </a:r>
            <a:r>
              <a:rPr lang="cs-CZ" b="1" dirty="0" smtClean="0">
                <a:solidFill>
                  <a:srgbClr val="000066"/>
                </a:solidFill>
              </a:rPr>
              <a:t>území </a:t>
            </a:r>
            <a:r>
              <a:rPr lang="cs-CZ" b="1" dirty="0" smtClean="0">
                <a:solidFill>
                  <a:srgbClr val="C00000"/>
                </a:solidFill>
              </a:rPr>
              <a:t>M……..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66"/>
                </a:solidFill>
              </a:rPr>
              <a:t>  </a:t>
            </a:r>
            <a:r>
              <a:rPr lang="cs-CZ" dirty="0" smtClean="0">
                <a:solidFill>
                  <a:srgbClr val="000066"/>
                </a:solidFill>
              </a:rPr>
              <a:t>za vlády </a:t>
            </a:r>
            <a:r>
              <a:rPr lang="cs-CZ" b="1" dirty="0" smtClean="0">
                <a:solidFill>
                  <a:srgbClr val="C00000"/>
                </a:solidFill>
              </a:rPr>
              <a:t>P…………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a</a:t>
            </a:r>
            <a:r>
              <a:rPr lang="cs-CZ" b="1" dirty="0" smtClean="0">
                <a:solidFill>
                  <a:srgbClr val="C00000"/>
                </a:solidFill>
              </a:rPr>
              <a:t> L………… </a:t>
            </a:r>
            <a:r>
              <a:rPr lang="cs-CZ" dirty="0" smtClean="0">
                <a:solidFill>
                  <a:srgbClr val="000066"/>
                </a:solidFill>
              </a:rPr>
              <a:t>se </a:t>
            </a:r>
            <a:r>
              <a:rPr lang="cs-CZ" dirty="0" smtClean="0">
                <a:solidFill>
                  <a:srgbClr val="000066"/>
                </a:solidFill>
              </a:rPr>
              <a:t>český stát stal </a:t>
            </a:r>
            <a:r>
              <a:rPr lang="cs-CZ" b="1" dirty="0" smtClean="0">
                <a:solidFill>
                  <a:srgbClr val="000066"/>
                </a:solidFill>
              </a:rPr>
              <a:t>významnou součástí </a:t>
            </a:r>
            <a:br>
              <a:rPr lang="cs-CZ" b="1" dirty="0" smtClean="0">
                <a:solidFill>
                  <a:srgbClr val="000066"/>
                </a:solidFill>
              </a:rPr>
            </a:br>
            <a:r>
              <a:rPr lang="cs-CZ" b="1" dirty="0" smtClean="0">
                <a:solidFill>
                  <a:srgbClr val="000066"/>
                </a:solidFill>
              </a:rPr>
              <a:t>    </a:t>
            </a:r>
            <a:r>
              <a:rPr lang="cs-CZ" b="1" dirty="0" smtClean="0">
                <a:solidFill>
                  <a:srgbClr val="000066"/>
                </a:solidFill>
              </a:rPr>
              <a:t>Evropy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5" name="Obrázek 4" descr="3124618242_24997713_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40222"/>
            <a:ext cx="1905000" cy="255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638800" y="3048000"/>
            <a:ext cx="2895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</a:rPr>
              <a:t>Rod Lucemburků - Jan Lucemburský</a:t>
            </a:r>
            <a:endParaRPr lang="cs-CZ" sz="1200" b="1" dirty="0">
              <a:solidFill>
                <a:srgbClr val="000066"/>
              </a:solidFill>
            </a:endParaRPr>
          </a:p>
        </p:txBody>
      </p:sp>
      <p:pic>
        <p:nvPicPr>
          <p:cNvPr id="7" name="Obrázek 6" descr="Arms_of_the_Counts_of_Luxembourg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3352800"/>
            <a:ext cx="1612119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PEMYSL~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352800"/>
            <a:ext cx="1759258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 descr="Wenzeslaus_by_Peter_Parl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50" y="3657600"/>
            <a:ext cx="16954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1905000" y="3048000"/>
            <a:ext cx="238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</a:rPr>
              <a:t>Rod Přemyslovců – sv. Václav</a:t>
            </a:r>
            <a:endParaRPr lang="cs-CZ" sz="1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Central_europe_9th_centu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90600"/>
            <a:ext cx="7772400" cy="5070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2286000" y="304800"/>
            <a:ext cx="4428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0066"/>
                </a:solidFill>
              </a:rPr>
              <a:t>Velká Morava za knížete Rastislava</a:t>
            </a:r>
            <a:endParaRPr lang="cs-CZ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28600" y="3048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>
                <a:solidFill>
                  <a:srgbClr val="000066"/>
                </a:solidFill>
              </a:rPr>
              <a:t>České země součástí rakouské říše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 v roce </a:t>
            </a:r>
            <a:r>
              <a:rPr lang="cs-CZ" b="1" dirty="0" smtClean="0">
                <a:solidFill>
                  <a:srgbClr val="000066"/>
                </a:solidFill>
              </a:rPr>
              <a:t>1526</a:t>
            </a:r>
            <a:r>
              <a:rPr lang="cs-CZ" dirty="0" smtClean="0">
                <a:solidFill>
                  <a:srgbClr val="000066"/>
                </a:solidFill>
              </a:rPr>
              <a:t> nastoupila na český trůn dynastie </a:t>
            </a:r>
            <a:r>
              <a:rPr lang="cs-CZ" b="1" dirty="0" smtClean="0">
                <a:solidFill>
                  <a:srgbClr val="C00000"/>
                </a:solidFill>
              </a:rPr>
              <a:t>H………..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česká země se včlenila do rakouské monarchie </a:t>
            </a:r>
            <a:r>
              <a:rPr lang="cs-CZ" b="1" dirty="0" smtClean="0">
                <a:solidFill>
                  <a:srgbClr val="C00000"/>
                </a:solidFill>
              </a:rPr>
              <a:t>R………..-U……..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dirty="0" smtClean="0">
                <a:solidFill>
                  <a:srgbClr val="000066"/>
                </a:solidFill>
              </a:rPr>
              <a:t>ve které existovaly cca </a:t>
            </a:r>
            <a:r>
              <a:rPr lang="cs-CZ" b="1" dirty="0" smtClean="0">
                <a:solidFill>
                  <a:srgbClr val="000066"/>
                </a:solidFill>
              </a:rPr>
              <a:t>400 let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 Rakousku-Uhersku se České země dostaly opět do </a:t>
            </a:r>
            <a:r>
              <a:rPr lang="cs-CZ" b="1" dirty="0" smtClean="0">
                <a:solidFill>
                  <a:srgbClr val="000066"/>
                </a:solidFill>
              </a:rPr>
              <a:t>jednoho státu </a:t>
            </a:r>
            <a:r>
              <a:rPr lang="cs-CZ" dirty="0" smtClean="0">
                <a:solidFill>
                  <a:srgbClr val="000066"/>
                </a:solidFill>
              </a:rPr>
              <a:t>se Slovenskem, poprvé to bylo v době Velkomoravské říše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území současné ČR leželo v severozápadní části monarchie s hospodářsky rozvinutější částí Evropy, což kladně ovlivnilo kulturní a hospodářský rozvoj</a:t>
            </a:r>
          </a:p>
          <a:p>
            <a:pPr marL="342900" indent="-342900"/>
            <a:endParaRPr lang="cs-CZ" dirty="0" smtClean="0">
              <a:solidFill>
                <a:srgbClr val="000066"/>
              </a:solidFill>
            </a:endParaRPr>
          </a:p>
          <a:p>
            <a:pPr marL="342900" indent="-342900">
              <a:buAutoNum type="arabicPeriod" startAt="2"/>
            </a:pPr>
            <a:r>
              <a:rPr lang="cs-CZ" dirty="0" smtClean="0">
                <a:solidFill>
                  <a:srgbClr val="000066"/>
                </a:solidFill>
              </a:rPr>
              <a:t>Vznik samostatného Československého státu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 roce </a:t>
            </a:r>
            <a:r>
              <a:rPr lang="cs-CZ" b="1" dirty="0" smtClean="0">
                <a:solidFill>
                  <a:srgbClr val="000066"/>
                </a:solidFill>
              </a:rPr>
              <a:t>1918</a:t>
            </a:r>
            <a:r>
              <a:rPr lang="cs-CZ" dirty="0" smtClean="0">
                <a:solidFill>
                  <a:srgbClr val="000066"/>
                </a:solidFill>
              </a:rPr>
              <a:t> se Rakousko-Uhersko rozpadlo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vznikla samostatná </a:t>
            </a:r>
            <a:r>
              <a:rPr lang="cs-CZ" b="1" dirty="0" smtClean="0">
                <a:solidFill>
                  <a:srgbClr val="C00000"/>
                </a:solidFill>
              </a:rPr>
              <a:t>Č…………….. r…………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tvořily ji země: </a:t>
            </a:r>
            <a:r>
              <a:rPr lang="cs-CZ" b="1" dirty="0" smtClean="0">
                <a:solidFill>
                  <a:srgbClr val="C00000"/>
                </a:solidFill>
              </a:rPr>
              <a:t>Č….</a:t>
            </a:r>
            <a:r>
              <a:rPr lang="cs-CZ" dirty="0" smtClean="0">
                <a:solidFill>
                  <a:srgbClr val="000066"/>
                </a:solidFill>
              </a:rPr>
              <a:t>, </a:t>
            </a:r>
            <a:r>
              <a:rPr lang="cs-CZ" b="1" dirty="0" smtClean="0">
                <a:solidFill>
                  <a:srgbClr val="C00000"/>
                </a:solidFill>
              </a:rPr>
              <a:t>M……..</a:t>
            </a:r>
            <a:r>
              <a:rPr lang="cs-CZ" dirty="0" smtClean="0">
                <a:solidFill>
                  <a:srgbClr val="C00000"/>
                </a:solidFill>
              </a:rPr>
              <a:t>,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000066"/>
                </a:solidFill>
              </a:rPr>
              <a:t>jižní část </a:t>
            </a:r>
            <a:r>
              <a:rPr lang="cs-CZ" b="1" dirty="0" smtClean="0">
                <a:solidFill>
                  <a:srgbClr val="C00000"/>
                </a:solidFill>
              </a:rPr>
              <a:t>S……..</a:t>
            </a:r>
            <a:r>
              <a:rPr lang="cs-CZ" dirty="0" smtClean="0">
                <a:solidFill>
                  <a:srgbClr val="000066"/>
                </a:solidFill>
              </a:rPr>
              <a:t>,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S</a:t>
            </a:r>
            <a:r>
              <a:rPr lang="cs-CZ" b="1" dirty="0" smtClean="0">
                <a:solidFill>
                  <a:srgbClr val="C00000"/>
                </a:solidFill>
              </a:rPr>
              <a:t>………….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a</a:t>
            </a:r>
            <a:r>
              <a:rPr lang="cs-CZ" b="1" dirty="0" smtClean="0">
                <a:solidFill>
                  <a:srgbClr val="000066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P……………… R…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66"/>
                </a:solidFill>
              </a:rPr>
              <a:t>v čele republiky stál </a:t>
            </a:r>
            <a:r>
              <a:rPr lang="cs-CZ" b="1" dirty="0" smtClean="0">
                <a:solidFill>
                  <a:srgbClr val="C00000"/>
                </a:solidFill>
              </a:rPr>
              <a:t>T…… G……….. M…………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– </a:t>
            </a:r>
            <a:r>
              <a:rPr lang="cs-CZ" b="1" dirty="0" smtClean="0">
                <a:solidFill>
                  <a:srgbClr val="000066"/>
                </a:solidFill>
              </a:rPr>
              <a:t>první československý prezident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4" name="Obrázek 3" descr="423PX-~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572000"/>
            <a:ext cx="1371600" cy="194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1510</Words>
  <Application>Microsoft Office PowerPoint</Application>
  <PresentationFormat>Předvádění na obrazovce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Výchozí návrh</vt:lpstr>
      <vt:lpstr> OPAKOVÁNÍ ČR V EVROPĚ  Z_055_Česká republika_Opakování ČR v Evropě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</dc:creator>
  <cp:lastModifiedBy>Mirek</cp:lastModifiedBy>
  <cp:revision>281</cp:revision>
  <cp:lastPrinted>1601-01-01T00:00:00Z</cp:lastPrinted>
  <dcterms:created xsi:type="dcterms:W3CDTF">1601-01-01T00:00:00Z</dcterms:created>
  <dcterms:modified xsi:type="dcterms:W3CDTF">2014-11-02T20:58:31Z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