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sldIdLst>
    <p:sldId id="257" r:id="rId4"/>
    <p:sldId id="258" r:id="rId5"/>
    <p:sldId id="273" r:id="rId6"/>
    <p:sldId id="274" r:id="rId7"/>
    <p:sldId id="275" r:id="rId8"/>
    <p:sldId id="276" r:id="rId9"/>
    <p:sldId id="270" r:id="rId10"/>
    <p:sldId id="265" r:id="rId11"/>
    <p:sldId id="260" r:id="rId12"/>
    <p:sldId id="262" r:id="rId13"/>
    <p:sldId id="263" r:id="rId14"/>
    <p:sldId id="264" r:id="rId15"/>
    <p:sldId id="267" r:id="rId16"/>
    <p:sldId id="268" r:id="rId17"/>
    <p:sldId id="269" r:id="rId18"/>
    <p:sldId id="271" r:id="rId19"/>
    <p:sldId id="277" r:id="rId20"/>
    <p:sldId id="278" r:id="rId21"/>
    <p:sldId id="279" r:id="rId22"/>
    <p:sldId id="272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4DEBD7E0-D6E1-49F1-ADAC-D651D3D910E7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48487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8488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8489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8490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A8E3-D87E-4C75-BA91-491C133B64C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605FD-49D2-4FA5-87B3-4E3330EEE0B4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35FEB-89D4-4713-BCB4-8332BFA8530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0B862-F308-49D5-8FAC-9EA5B9D29B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0128A-7C67-4323-8543-1CBB352CB91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0A442-B7B2-4BB9-94A9-66BDD9FFA28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0F00-29A3-4234-ACCF-8AB10B9EC677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DAF81-BDA2-469E-8450-16D2DE6956C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540A4-62C1-4710-9F56-543AFB1FE98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43034-261A-49E9-9975-88C8BC4EA138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EBD7E0-D6E1-49F1-ADAC-D651D3D910E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28A8E3-D87E-4C75-BA91-491C133B64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7605FD-49D2-4FA5-87B3-4E3330EEE0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0035FEB-89D4-4713-BCB4-8332BFA8530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0B862-F308-49D5-8FAC-9EA5B9D29B8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90128A-7C67-4323-8543-1CBB352CB91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C0A442-B7B2-4BB9-94A9-66BDD9FFA28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CF0F00-29A3-4234-ACCF-8AB10B9EC67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7DAF81-BDA2-469E-8450-16D2DE6956C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99540A4-62C1-4710-9F56-543AFB1FE9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A43034-261A-49E9-9975-88C8BC4EA13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cs-CZ"/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cs-CZ"/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B1BFD28-E2ED-41B8-85E6-DFC624317EA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47463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7464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7465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  <p:sp>
        <p:nvSpPr>
          <p:cNvPr id="147466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cs-CZ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ACA3C48-3769-4FBE-891B-17B1DF5CC541}" type="datetimeFigureOut">
              <a:rPr lang="cs-CZ" smtClean="0"/>
              <a:pPr/>
              <a:t>26.9.2014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BD04EA1-9D05-4EFA-B50F-2B0F063B59F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Vall%C3%B8_Road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Fr%C3%BChling_bl%C3%BChender_Kirschenbaum.jpg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://cs.wikipedia.org/wiki/Soubor:Obdobi.jpg" TargetMode="External"/><Relationship Id="rId5" Type="http://schemas.openxmlformats.org/officeDocument/2006/relationships/hyperlink" Target="http://cs.wikipedia.org/wiki/Soubor:Wintry_scenery.jpg" TargetMode="External"/><Relationship Id="rId4" Type="http://schemas.openxmlformats.org/officeDocument/2006/relationships/hyperlink" Target="http://cs.wikipedia.org/wiki/Soubor:Herbst_(MW_2010.11.13.)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3143248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PODNEBÍ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Zdeňka </a:t>
            </a:r>
            <a:r>
              <a:rPr lang="cs-CZ" b="1" dirty="0" err="1" smtClean="0"/>
              <a:t>Krmášková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</a:t>
            </a:r>
            <a:r>
              <a:rPr lang="cs-CZ" dirty="0" smtClean="0"/>
              <a:t>škola a Mateřská škola </a:t>
            </a:r>
            <a:r>
              <a:rPr lang="cs-CZ" dirty="0" err="1" smtClean="0"/>
              <a:t>Kašava</a:t>
            </a:r>
            <a:r>
              <a:rPr lang="cs-CZ" smtClean="0"/>
              <a:t>, okres Zlín, </a:t>
            </a:r>
            <a:r>
              <a:rPr lang="cs-CZ" dirty="0" smtClean="0"/>
              <a:t>příspěvková organizace</a:t>
            </a:r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500166" y="40719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Z_060_Krajinná </a:t>
            </a:r>
            <a:r>
              <a:rPr lang="cs-CZ" smtClean="0"/>
              <a:t>sféra a </a:t>
            </a:r>
            <a:r>
              <a:rPr lang="cs-CZ" dirty="0" smtClean="0"/>
              <a:t>její základní části_Podnebí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86116" y="571480"/>
            <a:ext cx="178595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Podzim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00174"/>
            <a:ext cx="72152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28662" y="1714488"/>
            <a:ext cx="7215238" cy="36933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23. září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začíná podzim, je to den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podzimní rovnodennosti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571744"/>
            <a:ext cx="7215238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Sluneční paprsky dopadají v poledne kolmo na rovník a stejnoměrně osvěcují celou severní i jižní polokouli.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8662" y="3571876"/>
            <a:ext cx="721523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celé planetě trvá den i noc stejně dlouho (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hodin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28662" y="4357694"/>
            <a:ext cx="7215238" cy="3693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Ode dne podzimní rovnodennosti začínají být dny kratší než noci.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43240" y="571480"/>
            <a:ext cx="2071702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Zima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1500174"/>
            <a:ext cx="650085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Zima na severní polokouli začíná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22. prosince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(na jižní polokouli začíná tímto dnem léto).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0100" y="2428868"/>
            <a:ext cx="650085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22. prosinec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je dnem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zimního slunovratu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3071810"/>
            <a:ext cx="650085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tento den dopadají sluneční paprsky v poledne kolmo na obratník Kozoroha.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00100" y="4000504"/>
            <a:ext cx="650085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22. prosince je u nás nejkratší den a nejdelší noc (den 8 hodin, noc 16 hodin).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100" y="4857760"/>
            <a:ext cx="6500858" cy="64633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zimě dopadá na naše území nejméně slunečních paprsků, proto je studené počasí.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428992" y="714356"/>
            <a:ext cx="1714512" cy="523220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Jaro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1357298"/>
            <a:ext cx="68580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1643050"/>
            <a:ext cx="685804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20. března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začíná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jaro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000100" y="2357430"/>
            <a:ext cx="685804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Tento den je dnem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jarní rovnodennosti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3071810"/>
            <a:ext cx="685804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Sluneční paprsky dopadají v poledne kolmo na rovník a Slunce osvětluje rovnoměrně celou zeměkouli.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00100" y="4071942"/>
            <a:ext cx="685804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celé planetě trvá den i noc stejně dlouho (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12 hodin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100" y="4714884"/>
            <a:ext cx="685804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Ode dne jarní rovnodennosti začíná být u nás den delší než noc.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57214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oubor:Obdo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7620000" cy="5200650"/>
          </a:xfrm>
          <a:prstGeom prst="rect">
            <a:avLst/>
          </a:prstGeom>
          <a:noFill/>
        </p:spPr>
      </p:pic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564357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714348" y="285728"/>
            <a:ext cx="40005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Střídání ročních období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85786" y="500042"/>
            <a:ext cx="6643734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3399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Délka dnů a nocí na Zemi v závislosti na zeměpisné šířce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1500174"/>
            <a:ext cx="6572296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 dlouho trvá den na rovníku?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1928802"/>
            <a:ext cx="6572296" cy="369332"/>
          </a:xfrm>
          <a:prstGeom prst="rect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rovníku trvá po celý rok den i noc stejně dlouho ( 12 hodin).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785786" y="2357430"/>
            <a:ext cx="6643734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 se nazývá jev, kdy je Slunce celých 24 hodin nad obzorem?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85786" y="2786058"/>
            <a:ext cx="1500198" cy="369332"/>
          </a:xfrm>
          <a:prstGeom prst="rect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Polární den.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5786" y="3286124"/>
            <a:ext cx="6929486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Jak se nazývá jev, kdy Slunce nevyjde celých 24 hodin nad obzor?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85786" y="3786190"/>
            <a:ext cx="1500198" cy="369332"/>
          </a:xfrm>
          <a:prstGeom prst="rect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Polární noc.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85786" y="4214818"/>
            <a:ext cx="4643470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Který den je na severní polokouli nejdelší?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85786" y="4714884"/>
            <a:ext cx="2571768" cy="369332"/>
          </a:xfrm>
          <a:prstGeom prst="rect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Den letního slunovratu.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85786" y="5214950"/>
            <a:ext cx="4643470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Který den je na severní polokouli nejkratší?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785786" y="5715016"/>
            <a:ext cx="2714644" cy="369332"/>
          </a:xfrm>
          <a:prstGeom prst="rect">
            <a:avLst/>
          </a:prstGeom>
          <a:solidFill>
            <a:srgbClr val="FFCCFF"/>
          </a:solidFill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Den zimního slunovratu.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1214422"/>
            <a:ext cx="6429420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Délka dnů a nocí na Zemi je během roku a v různých zeměpisných šířkách rozdílná.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2143116"/>
            <a:ext cx="6429420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Polární den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je den, kdy Slunce vůbec nezapadne. Je celých 24 hodin nad obzorem.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3000372"/>
            <a:ext cx="6429420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pólech trvá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polární den půl roku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00100" y="3571876"/>
            <a:ext cx="6429420" cy="646331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Za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polární noci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Slunce vůbec nevyjde. Je celých 24 hodin pod obzorem.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4429132"/>
            <a:ext cx="6429420" cy="369332"/>
          </a:xfrm>
          <a:prstGeom prst="rect">
            <a:avLst/>
          </a:prstGeom>
          <a:noFill/>
          <a:ln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pólech trvá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polární noc půl roku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00100" y="4929198"/>
            <a:ext cx="6429420" cy="646331"/>
          </a:xfrm>
          <a:prstGeom prst="rect">
            <a:avLst/>
          </a:prstGeom>
          <a:ln>
            <a:solidFill>
              <a:srgbClr val="FF3399"/>
            </a:solidFill>
          </a:ln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 severním a jižním polárním kruhu trvá polární den   a polární noc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24 hodin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643578"/>
            <a:ext cx="3657600" cy="796925"/>
          </a:xfrm>
          <a:prstGeom prst="rect">
            <a:avLst/>
          </a:prstGeom>
          <a:noFill/>
        </p:spPr>
      </p:pic>
      <p:sp>
        <p:nvSpPr>
          <p:cNvPr id="12" name="TextovéPole 11"/>
          <p:cNvSpPr txBox="1"/>
          <p:nvPr/>
        </p:nvSpPr>
        <p:spPr>
          <a:xfrm>
            <a:off x="2214546" y="571480"/>
            <a:ext cx="392909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Polární den a polární noc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571480"/>
            <a:ext cx="407196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Teplotní pásy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285860"/>
            <a:ext cx="4143404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Mezi obratníky Raka a Kozoroha leží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928662" y="1857364"/>
            <a:ext cx="5214974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Tento pás získává nejvíce tepla a světla na Zemi.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428868"/>
            <a:ext cx="6143668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 celý rok zde v poledne stojí Slunce vysoko na obloze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429256" y="1285860"/>
            <a:ext cx="15001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t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ropický pás.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28662" y="3000372"/>
            <a:ext cx="4714908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Obratníky a polárními kruhy jsou vymezeny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929322" y="3000372"/>
            <a:ext cx="142876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m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írné pásy.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928662" y="3643314"/>
            <a:ext cx="5000660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mírných pásech se střídají čtyři roční období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928662" y="4286256"/>
            <a:ext cx="4500594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Od polárních kruhů k pólům se rozkládají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715008" y="4286256"/>
            <a:ext cx="16430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olární pásy.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28662" y="4857760"/>
            <a:ext cx="4500594" cy="64633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Hlavním znakem těchto pásů je výskyt polárních dnů a nocí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928662" y="5643578"/>
            <a:ext cx="4071966" cy="369332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Mají celkově velmi chladné podnebí.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851920" y="548680"/>
            <a:ext cx="144016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Opakuj: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99592" y="1196752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Co je počasí?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62880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kamžitý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stav ovzduší na určitém místě v prostoru od zemského povrchu až do horních vrstev ovzduší.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99592" y="23488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Co je podnebí?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99592" y="2780928"/>
            <a:ext cx="4557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Dlouhodobý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stav ovzduší na určitém místě.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99592" y="3284984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Proč se u nás střídají čtyři roční období?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99592" y="3717032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Protože je zemská osa nakloněna a protože Země obíhá kolem Slunce.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643578"/>
            <a:ext cx="3657600" cy="796925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899592" y="458112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Která roční období se střídají?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99592" y="515719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Jaro, léto, podzim a zima.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971600" y="404664"/>
            <a:ext cx="40324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Najdi 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čtyřsměrce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zeměpisné pojmy: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971600" y="1988840"/>
          <a:ext cx="5616622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602"/>
                <a:gridCol w="510602"/>
                <a:gridCol w="510602"/>
                <a:gridCol w="510602"/>
                <a:gridCol w="510602"/>
                <a:gridCol w="471326"/>
                <a:gridCol w="549878"/>
                <a:gridCol w="510602"/>
                <a:gridCol w="510602"/>
                <a:gridCol w="510602"/>
                <a:gridCol w="510602"/>
              </a:tblGrid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Á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</a:t>
                      </a:r>
                      <a:endParaRPr lang="cs-CZ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Ó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É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Ě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Á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99592" y="83671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POLÁRNÍ NOC, DEN, POLEDNÍKY, ROVNOBĚŽKY, SLUNCE, SNÍH, MRAKY,  POLEDNÍK, SRÁŽKY, KROUPY, ROVNÍK, VLOČKY, ROSA,</a:t>
            </a:r>
          </a:p>
          <a:p>
            <a:r>
              <a:rPr lang="cs-CZ" dirty="0" smtClean="0"/>
              <a:t>VÍTR, LÉTO, PODZIM, ZIMA, JARO, PÓL, OBRATNÍK, ROK, TEPLOTY</a:t>
            </a:r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382024" y="413925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99592" y="548680"/>
            <a:ext cx="51125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Najdi v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čtyřsměrce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zeměpisné pojmy – řešení: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971600" y="1988840"/>
          <a:ext cx="5616622" cy="402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0602"/>
                <a:gridCol w="510602"/>
                <a:gridCol w="510602"/>
                <a:gridCol w="510602"/>
                <a:gridCol w="510602"/>
                <a:gridCol w="471326"/>
                <a:gridCol w="549878"/>
                <a:gridCol w="510602"/>
                <a:gridCol w="510602"/>
                <a:gridCol w="510602"/>
                <a:gridCol w="510602"/>
              </a:tblGrid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Á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cs-CZ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j-lt"/>
                        </a:rPr>
                        <a:t>P</a:t>
                      </a:r>
                      <a:endParaRPr lang="cs-CZ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Ó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É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Ě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Á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Ž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E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Y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109"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Í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</a:t>
                      </a:r>
                      <a:endParaRPr lang="cs-C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899592" y="980728"/>
            <a:ext cx="734481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POLÁRNÍ NOC, DEN, POLEDNÍKY, ROVNOBĚŽKY, SLUNCE, SNÍH, MRAKY,  POLEDNÍK, SRÁŽKY, KROUPY, ROVNÍK, VLOČKY, ROSA,</a:t>
            </a:r>
          </a:p>
          <a:p>
            <a:r>
              <a:rPr lang="cs-CZ" sz="1600" dirty="0" smtClean="0"/>
              <a:t>VÍTR, LÉTO, PODZIM, ZIMA, JARO, PÓL, OBRATNÍK, ROK, TEPLOTY</a:t>
            </a:r>
            <a:endParaRPr lang="cs-CZ" sz="1600" dirty="0"/>
          </a:p>
        </p:txBody>
      </p:sp>
      <p:cxnSp>
        <p:nvCxnSpPr>
          <p:cNvPr id="8" name="Přímá spojovací šipka 7"/>
          <p:cNvCxnSpPr/>
          <p:nvPr/>
        </p:nvCxnSpPr>
        <p:spPr>
          <a:xfrm flipH="1">
            <a:off x="1691680" y="2276872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4716016" y="263691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flipH="1">
            <a:off x="1115616" y="2420888"/>
            <a:ext cx="3600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V="1">
            <a:off x="5364088" y="2852936"/>
            <a:ext cx="0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6444208" y="2132856"/>
            <a:ext cx="0" cy="3024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H="1">
            <a:off x="4139952" y="5589240"/>
            <a:ext cx="22322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 flipV="1">
            <a:off x="1115616" y="5301208"/>
            <a:ext cx="309634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 flipV="1">
            <a:off x="2267744" y="4941168"/>
            <a:ext cx="252028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 flipH="1">
            <a:off x="4283968" y="2204864"/>
            <a:ext cx="72008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ovací šipka 25"/>
          <p:cNvCxnSpPr/>
          <p:nvPr/>
        </p:nvCxnSpPr>
        <p:spPr>
          <a:xfrm>
            <a:off x="3851920" y="285293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/>
          <p:nvPr/>
        </p:nvCxnSpPr>
        <p:spPr>
          <a:xfrm flipV="1">
            <a:off x="3419872" y="3573016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šipka 29"/>
          <p:cNvCxnSpPr/>
          <p:nvPr/>
        </p:nvCxnSpPr>
        <p:spPr>
          <a:xfrm flipV="1">
            <a:off x="5868144" y="3933056"/>
            <a:ext cx="7200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ovací šipka 31"/>
          <p:cNvCxnSpPr/>
          <p:nvPr/>
        </p:nvCxnSpPr>
        <p:spPr>
          <a:xfrm flipH="1">
            <a:off x="5220072" y="3789040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šipka 33"/>
          <p:cNvCxnSpPr/>
          <p:nvPr/>
        </p:nvCxnSpPr>
        <p:spPr>
          <a:xfrm flipV="1">
            <a:off x="2843808" y="3212976"/>
            <a:ext cx="72008" cy="2016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šipka 35"/>
          <p:cNvCxnSpPr/>
          <p:nvPr/>
        </p:nvCxnSpPr>
        <p:spPr>
          <a:xfrm flipH="1">
            <a:off x="1691680" y="2996952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ovací šipka 37"/>
          <p:cNvCxnSpPr/>
          <p:nvPr/>
        </p:nvCxnSpPr>
        <p:spPr>
          <a:xfrm>
            <a:off x="1259632" y="2564904"/>
            <a:ext cx="0" cy="19442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ovací šipka 39"/>
          <p:cNvCxnSpPr/>
          <p:nvPr/>
        </p:nvCxnSpPr>
        <p:spPr>
          <a:xfrm>
            <a:off x="1187624" y="4869160"/>
            <a:ext cx="15841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šipka 41"/>
          <p:cNvCxnSpPr/>
          <p:nvPr/>
        </p:nvCxnSpPr>
        <p:spPr>
          <a:xfrm>
            <a:off x="2339752" y="364502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ovací šipka 43"/>
          <p:cNvCxnSpPr/>
          <p:nvPr/>
        </p:nvCxnSpPr>
        <p:spPr>
          <a:xfrm flipH="1">
            <a:off x="1259632" y="5949280"/>
            <a:ext cx="36724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/>
          <p:nvPr/>
        </p:nvCxnSpPr>
        <p:spPr>
          <a:xfrm flipH="1">
            <a:off x="5220072" y="594928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ovací šipka 47"/>
          <p:cNvCxnSpPr/>
          <p:nvPr/>
        </p:nvCxnSpPr>
        <p:spPr>
          <a:xfrm>
            <a:off x="4932040" y="2564904"/>
            <a:ext cx="0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526040" y="399524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</a:t>
            </a:r>
            <a:r>
              <a:rPr lang="cs-CZ" dirty="0" smtClean="0"/>
              <a:t>pro seznámení žáků s ročními dobami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nově získané vědomosti a dovednosti žáků 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zeměpis </a:t>
            </a:r>
            <a:r>
              <a:rPr lang="cs-CZ" dirty="0"/>
              <a:t>a </a:t>
            </a:r>
            <a:r>
              <a:rPr lang="cs-CZ" dirty="0" smtClean="0"/>
              <a:t>ročník 6.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BRYCHTOVÁ, Šárka, Josef BRINKE a Josef HERINK. </a:t>
            </a:r>
            <a:r>
              <a:rPr lang="cs-CZ" i="1" dirty="0" smtClean="0"/>
              <a:t>Planeta Země: Zeměpis pro 6. a 7. ročník základní školy</a:t>
            </a:r>
            <a:r>
              <a:rPr lang="cs-CZ" dirty="0" smtClean="0"/>
              <a:t>. Praha 1: Fortuna, 2001. ISBN 80-7168-475-9.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85786" y="1571612"/>
            <a:ext cx="75724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Frühling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blühender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Kirschenbaum.jpg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2004, 26.3.2005 [cit. 2013-01-06].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2"/>
              </a:rPr>
              <a:t>http://cs.wikipedia.org/wiki/Soubor:Fr%C3%BChling_bl%C3%BChender_Kirschenbaum.jpg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Vallø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Road.jpg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2005, 22.4. 2005 [cit. 2013-01-06].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3"/>
              </a:rPr>
              <a:t>http://cs.wikipedia.org/wiki/Soubor:Vall%C3%B8_Road.jpg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Herbst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 (MW 2010.11.13.).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2010, 11.10.2012 [cit. 2013-01-06].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4"/>
              </a:rPr>
              <a:t>http://cs.wikipedia.org/wiki/Soubor:Herbst_(MW_2010.11.13.).jpg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Soubor:Wintry 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scenery.jpg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2005, 20.8.2008 [cit. 2013-01-06].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5"/>
              </a:rPr>
              <a:t>http://cs.wikipedia.org/wiki/Soubor:Wintry_scenery.jpg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 Soubor:</a:t>
            </a:r>
            <a:r>
              <a:rPr lang="cs-CZ" sz="1400" dirty="0" err="1" smtClean="0">
                <a:latin typeface="Arial" pitchFamily="34" charset="0"/>
                <a:cs typeface="Arial" pitchFamily="34" charset="0"/>
              </a:rPr>
              <a:t>Obdobi.jpg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cs-CZ" sz="1400" i="1" dirty="0" err="1" smtClean="0">
                <a:latin typeface="Arial" pitchFamily="34" charset="0"/>
                <a:cs typeface="Arial" pitchFamily="34" charset="0"/>
              </a:rPr>
              <a:t>Wikipedie</a:t>
            </a:r>
            <a:r>
              <a:rPr lang="cs-CZ" sz="1400" dirty="0" smtClean="0">
                <a:latin typeface="Arial" pitchFamily="34" charset="0"/>
                <a:cs typeface="Arial" pitchFamily="34" charset="0"/>
              </a:rPr>
              <a:t> [online]. 2008, 24.11.2008 [cit. 2013-01-06]. Dostupné z: </a:t>
            </a:r>
            <a:r>
              <a:rPr lang="cs-CZ" sz="1400" dirty="0" smtClean="0">
                <a:latin typeface="Arial" pitchFamily="34" charset="0"/>
                <a:cs typeface="Arial" pitchFamily="34" charset="0"/>
                <a:hlinkClick r:id="rId6"/>
              </a:rPr>
              <a:t>http://cs.wikipedia.org/wiki/Soubor:Obdobi.jpg</a:t>
            </a:r>
            <a:endParaRPr lang="cs-CZ" sz="1400" dirty="0" smtClean="0">
              <a:latin typeface="Arial" pitchFamily="34" charset="0"/>
              <a:cs typeface="Arial" pitchFamily="34" charset="0"/>
            </a:endParaRPr>
          </a:p>
          <a:p>
            <a:endParaRPr lang="cs-CZ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85786" y="714356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Zdroje: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5214950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5016"/>
            <a:ext cx="3657600" cy="796925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1115616" y="1124744"/>
            <a:ext cx="68407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Počasí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je okamžitý stav ovzduší na určitém místě v prostoru od zemského povrchu až do horních vrstev ovzduší. 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Může se měnit v určitých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 krátkých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časových úsecích.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Počasí je určováno:</a:t>
            </a: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tlakem </a:t>
            </a:r>
          </a:p>
          <a:p>
            <a:pPr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teplotou a vlhkostí vzduchu </a:t>
            </a:r>
          </a:p>
          <a:p>
            <a:pPr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dobou slunečního svitu </a:t>
            </a:r>
          </a:p>
          <a:p>
            <a:pPr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množstvím a druhem oblaků </a:t>
            </a:r>
          </a:p>
          <a:p>
            <a:pPr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směrem a rychlostí větru</a:t>
            </a:r>
          </a:p>
          <a:p>
            <a:pPr>
              <a:buFontTx/>
              <a:buChar char="-"/>
            </a:pP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množstvím a druhem srážek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869922" y="620688"/>
            <a:ext cx="12061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Počasí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39752" y="3429000"/>
            <a:ext cx="424847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Faktory ovlivňující podnebí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91680" y="4293096"/>
            <a:ext cx="3300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vzdálenost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oblasti od rovníku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91680" y="4869160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- úhel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dopadu slunečních paprsků, který určuje množství dopadajícího slunečního záření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5016"/>
            <a:ext cx="3657600" cy="796925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547664" y="1988840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Podnebí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neboli 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klima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 je dlouhodobý stav ovzduší na určitém místě.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Změny probíhají v </a:t>
            </a:r>
            <a:r>
              <a:rPr lang="cs-CZ" u="sng" dirty="0" smtClean="0">
                <a:latin typeface="Arial" pitchFamily="34" charset="0"/>
                <a:cs typeface="Arial" pitchFamily="34" charset="0"/>
              </a:rPr>
              <a:t>dlouhodobých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časových úsecích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79912" y="1196752"/>
            <a:ext cx="151216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Podnebí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692696"/>
            <a:ext cx="5184576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" pitchFamily="34" charset="0"/>
                <a:cs typeface="Arial" pitchFamily="34" charset="0"/>
              </a:rPr>
              <a:t>Kdy je sluneční záření nejsilnější?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43608" y="1772816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Nejvíce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slunečního záření povrch Země získává, dopadají-li na něj paprsky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kolmo.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Soubor:Frühling blühender Kirschenba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708920"/>
            <a:ext cx="4680520" cy="3351628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2483768" y="2492896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3851920" y="2420888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5292080" y="2420888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454032" y="421126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26876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Dopadají-li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sluneční paprsky šikmo(po povrchu jen sklouznou), odevzdávají málo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tepla.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Soubor:Wintry scen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80928"/>
            <a:ext cx="5913030" cy="2700329"/>
          </a:xfrm>
          <a:prstGeom prst="rect">
            <a:avLst/>
          </a:prstGeom>
          <a:noFill/>
        </p:spPr>
      </p:pic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715016"/>
            <a:ext cx="3657600" cy="796925"/>
          </a:xfrm>
          <a:prstGeom prst="rect">
            <a:avLst/>
          </a:prstGeom>
          <a:noFill/>
        </p:spPr>
      </p:pic>
      <p:cxnSp>
        <p:nvCxnSpPr>
          <p:cNvPr id="8" name="Přímá spojovací šipka 7"/>
          <p:cNvCxnSpPr/>
          <p:nvPr/>
        </p:nvCxnSpPr>
        <p:spPr>
          <a:xfrm>
            <a:off x="1403648" y="2780928"/>
            <a:ext cx="23762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3779912" y="2780928"/>
            <a:ext cx="151216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2699792" y="2780928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000100" y="714356"/>
            <a:ext cx="450059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Proč se střídají roční období?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000100" y="1357298"/>
            <a:ext cx="4071966" cy="3693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Protože Země obíhá kolem Slunce.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00100" y="2000240"/>
            <a:ext cx="4071966" cy="64633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Protože je zemská osa nakloněna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k rovině dráhy Země kolem Slunce.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000100" y="3071810"/>
            <a:ext cx="6572296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Množství slunečního záření, které během roku dopadá na různá místa na naší Zemi, se během roku mění.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00100" y="4000504"/>
            <a:ext cx="6572296" cy="64633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Je-li severní část zemské osy přikloněna ke Slunci, dopadá na severní polokouli větší množství slunečních paprsků.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00100" y="5000636"/>
            <a:ext cx="6500858" cy="64633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Je-li Slunci přikloněna jižní část zemské osy, dopadá více slunečního záření na jižní polokouli.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715016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643578"/>
            <a:ext cx="3657600" cy="7969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214414" y="285728"/>
            <a:ext cx="21431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Roční doby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500034" y="1000108"/>
            <a:ext cx="3571900" cy="2557767"/>
            <a:chOff x="500034" y="1000108"/>
            <a:chExt cx="3571900" cy="2557767"/>
          </a:xfrm>
        </p:grpSpPr>
        <p:pic>
          <p:nvPicPr>
            <p:cNvPr id="2" name="Picture 2" descr="Soubor:Frühling blühender Kirschenbau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1000108"/>
              <a:ext cx="3571900" cy="2557767"/>
            </a:xfrm>
            <a:prstGeom prst="rect">
              <a:avLst/>
            </a:prstGeom>
            <a:noFill/>
          </p:spPr>
        </p:pic>
        <p:sp>
          <p:nvSpPr>
            <p:cNvPr id="9" name="TextovéPole 8"/>
            <p:cNvSpPr txBox="1"/>
            <p:nvPr/>
          </p:nvSpPr>
          <p:spPr>
            <a:xfrm>
              <a:off x="3286116" y="3071810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Jaro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4643438" y="500042"/>
            <a:ext cx="3643338" cy="2583377"/>
            <a:chOff x="4643438" y="500042"/>
            <a:chExt cx="3643338" cy="2583377"/>
          </a:xfrm>
        </p:grpSpPr>
        <p:pic>
          <p:nvPicPr>
            <p:cNvPr id="1026" name="Picture 2" descr="Soubor:Vallø Roa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3438" y="500042"/>
              <a:ext cx="3643338" cy="2583377"/>
            </a:xfrm>
            <a:prstGeom prst="rect">
              <a:avLst/>
            </a:prstGeom>
            <a:noFill/>
          </p:spPr>
        </p:pic>
        <p:sp>
          <p:nvSpPr>
            <p:cNvPr id="10" name="TextovéPole 9"/>
            <p:cNvSpPr txBox="1"/>
            <p:nvPr/>
          </p:nvSpPr>
          <p:spPr>
            <a:xfrm>
              <a:off x="7500958" y="2571744"/>
              <a:ext cx="6429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Léto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00034" y="3857628"/>
            <a:ext cx="3714776" cy="2454292"/>
            <a:chOff x="500034" y="3857628"/>
            <a:chExt cx="3714776" cy="2454292"/>
          </a:xfrm>
        </p:grpSpPr>
        <p:pic>
          <p:nvPicPr>
            <p:cNvPr id="1030" name="Picture 6" descr="Soubor:Herbst (MW 2010.11.13.)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0034" y="3857628"/>
              <a:ext cx="3714776" cy="2454292"/>
            </a:xfrm>
            <a:prstGeom prst="rect">
              <a:avLst/>
            </a:prstGeom>
            <a:noFill/>
          </p:spPr>
        </p:pic>
        <p:sp>
          <p:nvSpPr>
            <p:cNvPr id="11" name="TextovéPole 10"/>
            <p:cNvSpPr txBox="1"/>
            <p:nvPr/>
          </p:nvSpPr>
          <p:spPr>
            <a:xfrm>
              <a:off x="3143240" y="3929066"/>
              <a:ext cx="10001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Podzim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Skupina 15"/>
          <p:cNvGrpSpPr/>
          <p:nvPr/>
        </p:nvGrpSpPr>
        <p:grpSpPr>
          <a:xfrm>
            <a:off x="4643438" y="3214686"/>
            <a:ext cx="3681352" cy="2410587"/>
            <a:chOff x="4643438" y="3214686"/>
            <a:chExt cx="3681352" cy="2410587"/>
          </a:xfrm>
        </p:grpSpPr>
        <p:pic>
          <p:nvPicPr>
            <p:cNvPr id="1032" name="Picture 8" descr="Soubor:Wintry scenery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3438" y="3214686"/>
              <a:ext cx="3681352" cy="2410587"/>
            </a:xfrm>
            <a:prstGeom prst="rect">
              <a:avLst/>
            </a:prstGeom>
            <a:noFill/>
          </p:spPr>
        </p:pic>
        <p:sp>
          <p:nvSpPr>
            <p:cNvPr id="12" name="TextovéPole 11"/>
            <p:cNvSpPr txBox="1"/>
            <p:nvPr/>
          </p:nvSpPr>
          <p:spPr>
            <a:xfrm>
              <a:off x="7500958" y="5143512"/>
              <a:ext cx="71438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latin typeface="Arial" pitchFamily="34" charset="0"/>
                  <a:cs typeface="Arial" pitchFamily="34" charset="0"/>
                </a:rPr>
                <a:t>Zima</a:t>
              </a:r>
              <a:endParaRPr lang="cs-CZ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143240" y="714356"/>
            <a:ext cx="1428760" cy="523220"/>
          </a:xfrm>
          <a:prstGeom prst="rect">
            <a:avLst/>
          </a:prstGeom>
          <a:solidFill>
            <a:srgbClr val="FF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Léto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28662" y="1500174"/>
            <a:ext cx="67866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létě je severní polokoule přikloněna ke Slunci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28662" y="2000240"/>
            <a:ext cx="67866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Léto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začíná na severní polokouli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21. června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 na jižní polokouli začíná tímto dnem zima).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28662" y="2786058"/>
            <a:ext cx="678661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21. červen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je dnem </a:t>
            </a:r>
            <a:r>
              <a:rPr lang="cs-CZ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letního slunovratu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928662" y="3357562"/>
            <a:ext cx="67866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tento den dopadají sluneční paprsky v poledne kolmo na obratník Raka.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28662" y="4143380"/>
            <a:ext cx="67866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21. června je u nás nejdelší den a nejkratší noc (16 hodin den, 8 hodin noc).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928662" y="4929198"/>
            <a:ext cx="678661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itchFamily="34" charset="0"/>
                <a:cs typeface="Arial" pitchFamily="34" charset="0"/>
              </a:rPr>
              <a:t>V létě dopadá na naše území nejvíce slunečního záření, proto je teplé počasí.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5643578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_vzor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zvěna">
  <a:themeElements>
    <a:clrScheme name="Ozvěna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Ozvěn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zvěna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zvěna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zvěna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pekt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ppt_vzor</Template>
  <TotalTime>361</TotalTime>
  <Words>1241</Words>
  <Application>Microsoft Office PowerPoint</Application>
  <PresentationFormat>Předvádění na obrazovce (4:3)</PresentationFormat>
  <Paragraphs>370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ppt_vzor</vt:lpstr>
      <vt:lpstr>Ozvěna</vt:lpstr>
      <vt:lpstr>Aspekt</vt:lpstr>
      <vt:lpstr>PODNEBÍ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bobik</dc:creator>
  <cp:lastModifiedBy>Zdeňka Krmášková</cp:lastModifiedBy>
  <cp:revision>41</cp:revision>
  <dcterms:created xsi:type="dcterms:W3CDTF">2013-01-06T11:33:10Z</dcterms:created>
  <dcterms:modified xsi:type="dcterms:W3CDTF">2014-09-26T16:10:52Z</dcterms:modified>
</cp:coreProperties>
</file>