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8"/>
  </p:notesMasterIdLst>
  <p:sldIdLst>
    <p:sldId id="256" r:id="rId3"/>
    <p:sldId id="259" r:id="rId4"/>
    <p:sldId id="257" r:id="rId5"/>
    <p:sldId id="300" r:id="rId6"/>
    <p:sldId id="309" r:id="rId7"/>
    <p:sldId id="310" r:id="rId8"/>
    <p:sldId id="302" r:id="rId9"/>
    <p:sldId id="306" r:id="rId10"/>
    <p:sldId id="307" r:id="rId11"/>
    <p:sldId id="305" r:id="rId12"/>
    <p:sldId id="303" r:id="rId13"/>
    <p:sldId id="304" r:id="rId14"/>
    <p:sldId id="311" r:id="rId15"/>
    <p:sldId id="273" r:id="rId16"/>
    <p:sldId id="290" r:id="rId17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3BF"/>
    <a:srgbClr val="5B54EE"/>
    <a:srgbClr val="F517BB"/>
    <a:srgbClr val="FF9900"/>
    <a:srgbClr val="FFFF25"/>
    <a:srgbClr val="DE0000"/>
    <a:srgbClr val="FF9966"/>
    <a:srgbClr val="FFFF66"/>
    <a:srgbClr val="FFCC00"/>
    <a:srgbClr val="CC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3" autoAdjust="0"/>
    <p:restoredTop sz="94660"/>
  </p:normalViewPr>
  <p:slideViewPr>
    <p:cSldViewPr>
      <p:cViewPr varScale="1">
        <p:scale>
          <a:sx n="111" d="100"/>
          <a:sy n="111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7887139107611E-2"/>
          <c:y val="0.20005847440449484"/>
          <c:w val="0.58690534776902892"/>
          <c:h val="0.68394356622126673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Národnost</c:v>
                </c:pt>
              </c:strCache>
            </c:strRef>
          </c:tx>
          <c:dPt>
            <c:idx val="0"/>
            <c:bubble3D val="0"/>
            <c:spPr>
              <a:solidFill>
                <a:srgbClr val="FFFF25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DE0000"/>
              </a:solidFill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cs-CZ" smtClean="0"/>
                      <a:t>6,9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cs-CZ" smtClean="0"/>
                      <a:t>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cs-CZ" smtClean="0"/>
                      <a:t>1,4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cs-CZ" smtClean="0"/>
                      <a:t>64,3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cs-CZ" smtClean="0"/>
                      <a:t>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List1!$A$2:$A$6</c:f>
              <c:strCache>
                <c:ptCount val="5"/>
                <c:pt idx="0">
                  <c:v>Neuvedena</c:v>
                </c:pt>
                <c:pt idx="1">
                  <c:v>Ostatní</c:v>
                </c:pt>
                <c:pt idx="2">
                  <c:v>Slováci</c:v>
                </c:pt>
                <c:pt idx="3">
                  <c:v>Češi</c:v>
                </c:pt>
                <c:pt idx="4">
                  <c:v>Moravané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 formatCode="0.00%">
                  <c:v>0.64300000000000002</c:v>
                </c:pt>
                <c:pt idx="1">
                  <c:v>0.05</c:v>
                </c:pt>
                <c:pt idx="2" formatCode="0.00%">
                  <c:v>1.4E-2</c:v>
                </c:pt>
                <c:pt idx="3" formatCode="General">
                  <c:v>2.2999999999999998</c:v>
                </c:pt>
                <c:pt idx="4" formatCode="0.00%">
                  <c:v>0.26900000000000002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spPr>
    <a:ln w="19050"/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microsoft.com/office/2007/relationships/hdphoto" Target="../media/hdphoto2.wdp"/><Relationship Id="rId1" Type="http://schemas.openxmlformats.org/officeDocument/2006/relationships/image" Target="../media/image5.jpeg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microsoft.com/office/2007/relationships/hdphoto" Target="../media/hdphoto2.wdp"/><Relationship Id="rId1" Type="http://schemas.openxmlformats.org/officeDocument/2006/relationships/image" Target="../media/image5.jpeg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BD8E7-F0C3-4E3C-BA42-FFDCF7AB7B12}" type="doc">
      <dgm:prSet loTypeId="urn:microsoft.com/office/officeart/2008/layout/TitlePictureLineup" loCatId="pictur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A8D1C86-CC83-489E-A3D1-90469C0E61CA}">
      <dgm:prSet phldrT="[Text]"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13.-19. století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CC6956F0-7756-47D7-AFC1-58253EFA4998}" type="parTrans" cxnId="{B3B7E3CA-098C-484F-BF9D-035D5261002F}">
      <dgm:prSet/>
      <dgm:spPr/>
      <dgm:t>
        <a:bodyPr/>
        <a:lstStyle/>
        <a:p>
          <a:endParaRPr lang="cs-CZ"/>
        </a:p>
      </dgm:t>
    </dgm:pt>
    <dgm:pt modelId="{0D17B5CC-8133-403A-851A-E723239377EE}" type="sibTrans" cxnId="{B3B7E3CA-098C-484F-BF9D-035D5261002F}">
      <dgm:prSet/>
      <dgm:spPr/>
      <dgm:t>
        <a:bodyPr/>
        <a:lstStyle/>
        <a:p>
          <a:endParaRPr lang="cs-CZ"/>
        </a:p>
      </dgm:t>
    </dgm:pt>
    <dgm:pt modelId="{F8E543FB-4A27-40C8-9625-5585DA31121B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Pozvolný přírůstek,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přistěhovalci z Německa, epidemie, neúrody, války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3302ABDC-E21F-4B39-9D22-BDF048751353}" type="parTrans" cxnId="{79B4F75E-2FC5-4194-8814-5EC38C24C367}">
      <dgm:prSet/>
      <dgm:spPr/>
      <dgm:t>
        <a:bodyPr/>
        <a:lstStyle/>
        <a:p>
          <a:endParaRPr lang="cs-CZ"/>
        </a:p>
      </dgm:t>
    </dgm:pt>
    <dgm:pt modelId="{C7E6C8A7-29BA-40C0-8C9E-BF6E72958FB5}" type="sibTrans" cxnId="{79B4F75E-2FC5-4194-8814-5EC38C24C367}">
      <dgm:prSet/>
      <dgm:spPr/>
      <dgm:t>
        <a:bodyPr/>
        <a:lstStyle/>
        <a:p>
          <a:endParaRPr lang="cs-CZ"/>
        </a:p>
      </dgm:t>
    </dgm:pt>
    <dgm:pt modelId="{AA395A36-1E98-4EEE-BA7A-7462F9853D3F}">
      <dgm:prSet phldrT="[Text]"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1810-1910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97AC53FB-6FE1-4157-BB2F-BFAD78D7B423}" type="parTrans" cxnId="{D3F66929-7207-41B8-AB98-120A521A6E38}">
      <dgm:prSet/>
      <dgm:spPr/>
      <dgm:t>
        <a:bodyPr/>
        <a:lstStyle/>
        <a:p>
          <a:endParaRPr lang="cs-CZ"/>
        </a:p>
      </dgm:t>
    </dgm:pt>
    <dgm:pt modelId="{009769BF-4B81-4E24-B4C4-61A702C8AD02}" type="sibTrans" cxnId="{D3F66929-7207-41B8-AB98-120A521A6E38}">
      <dgm:prSet/>
      <dgm:spPr/>
      <dgm:t>
        <a:bodyPr/>
        <a:lstStyle/>
        <a:p>
          <a:endParaRPr lang="cs-CZ"/>
        </a:p>
      </dgm:t>
    </dgm:pt>
    <dgm:pt modelId="{5116881F-509D-45C8-8A3B-86406E88D431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Vysoký přírůstek,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počet vzrostl ze 4 na 10 milionů, zlepšena zdravotnická péče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7A6F6407-3CA8-423D-8098-A7A594076000}" type="parTrans" cxnId="{0D41342C-75AE-4EA5-8214-F0315F9A9592}">
      <dgm:prSet/>
      <dgm:spPr/>
      <dgm:t>
        <a:bodyPr/>
        <a:lstStyle/>
        <a:p>
          <a:endParaRPr lang="cs-CZ"/>
        </a:p>
      </dgm:t>
    </dgm:pt>
    <dgm:pt modelId="{84E2FB2B-B899-44DB-A9A0-E51DE4CA3944}" type="sibTrans" cxnId="{0D41342C-75AE-4EA5-8214-F0315F9A9592}">
      <dgm:prSet/>
      <dgm:spPr/>
      <dgm:t>
        <a:bodyPr/>
        <a:lstStyle/>
        <a:p>
          <a:endParaRPr lang="cs-CZ"/>
        </a:p>
      </dgm:t>
    </dgm:pt>
    <dgm:pt modelId="{C5230868-96A2-4B9A-B0B3-5F8DE8440C31}">
      <dgm:prSet phldrT="[Text]"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Po 2. svět. válce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5F4B34E9-76D1-4981-A1C0-4E3F0BF7554F}" type="parTrans" cxnId="{567EABBC-A7E2-4A9A-83F0-CDF049AB4196}">
      <dgm:prSet/>
      <dgm:spPr/>
      <dgm:t>
        <a:bodyPr/>
        <a:lstStyle/>
        <a:p>
          <a:endParaRPr lang="cs-CZ"/>
        </a:p>
      </dgm:t>
    </dgm:pt>
    <dgm:pt modelId="{432B3F1E-7C23-481A-8904-007A2614C7D7}" type="sibTrans" cxnId="{567EABBC-A7E2-4A9A-83F0-CDF049AB4196}">
      <dgm:prSet/>
      <dgm:spPr/>
      <dgm:t>
        <a:bodyPr/>
        <a:lstStyle/>
        <a:p>
          <a:endParaRPr lang="cs-CZ"/>
        </a:p>
      </dgm:t>
    </dgm:pt>
    <dgm:pt modelId="{C67F3E2A-2F53-4822-A8CC-014BC96D446B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Krátký vzestup, 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pak úbytek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odsun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Němců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80DD78B2-E652-4CE6-ABCC-6241560D4E09}" type="parTrans" cxnId="{976FEC29-BB80-4D39-8B65-49D414357508}">
      <dgm:prSet/>
      <dgm:spPr/>
      <dgm:t>
        <a:bodyPr/>
        <a:lstStyle/>
        <a:p>
          <a:endParaRPr lang="cs-CZ"/>
        </a:p>
      </dgm:t>
    </dgm:pt>
    <dgm:pt modelId="{5691BE0E-A10A-453E-9F8B-A88A1F0866B7}" type="sibTrans" cxnId="{976FEC29-BB80-4D39-8B65-49D414357508}">
      <dgm:prSet/>
      <dgm:spPr/>
      <dgm:t>
        <a:bodyPr/>
        <a:lstStyle/>
        <a:p>
          <a:endParaRPr lang="cs-CZ"/>
        </a:p>
      </dgm:t>
    </dgm:pt>
    <dgm:pt modelId="{4B582731-289A-452D-AE97-4F244A696A01}">
      <dgm:prSet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Po r. 1994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01BB4D1F-3E42-45C4-8535-6287AB962C3A}" type="parTrans" cxnId="{AA7F2FD4-D92F-463F-928D-EEB1D2E3997C}">
      <dgm:prSet/>
      <dgm:spPr/>
      <dgm:t>
        <a:bodyPr/>
        <a:lstStyle/>
        <a:p>
          <a:endParaRPr lang="cs-CZ"/>
        </a:p>
      </dgm:t>
    </dgm:pt>
    <dgm:pt modelId="{63543495-89DA-40E8-814F-194B4366E000}" type="sibTrans" cxnId="{AA7F2FD4-D92F-463F-928D-EEB1D2E3997C}">
      <dgm:prSet/>
      <dgm:spPr/>
      <dgm:t>
        <a:bodyPr/>
        <a:lstStyle/>
        <a:p>
          <a:endParaRPr lang="cs-CZ"/>
        </a:p>
      </dgm:t>
    </dgm:pt>
    <dgm:pt modelId="{DC4DC672-31A3-4408-8EF8-8631AB1A633F}">
      <dgm:prSet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Současnost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ABF61504-EE83-4A87-9BFD-03A899096F8A}" type="parTrans" cxnId="{94666EE4-498A-4D27-86BB-056714A86A61}">
      <dgm:prSet/>
      <dgm:spPr/>
      <dgm:t>
        <a:bodyPr/>
        <a:lstStyle/>
        <a:p>
          <a:endParaRPr lang="cs-CZ"/>
        </a:p>
      </dgm:t>
    </dgm:pt>
    <dgm:pt modelId="{B7466455-FF7F-4F22-B81C-A25059D5AE5D}" type="sibTrans" cxnId="{94666EE4-498A-4D27-86BB-056714A86A61}">
      <dgm:prSet/>
      <dgm:spPr/>
      <dgm:t>
        <a:bodyPr/>
        <a:lstStyle/>
        <a:p>
          <a:endParaRPr lang="cs-CZ"/>
        </a:p>
      </dgm:t>
    </dgm:pt>
    <dgm:pt modelId="{FDBA4F25-406A-4861-A279-AAA341ED7B3D}" type="pres">
      <dgm:prSet presAssocID="{57ABD8E7-F0C3-4E3C-BA42-FFDCF7AB7B12}" presName="Name0" presStyleCnt="0">
        <dgm:presLayoutVars>
          <dgm:dir/>
        </dgm:presLayoutVars>
      </dgm:prSet>
      <dgm:spPr/>
      <dgm:t>
        <a:bodyPr/>
        <a:lstStyle/>
        <a:p>
          <a:endParaRPr lang="cs-CZ"/>
        </a:p>
      </dgm:t>
    </dgm:pt>
    <dgm:pt modelId="{C97BBBE0-5A04-41CC-A037-A13FDD233B33}" type="pres">
      <dgm:prSet presAssocID="{CA8D1C86-CC83-489E-A3D1-90469C0E61CA}" presName="composite" presStyleCnt="0"/>
      <dgm:spPr/>
    </dgm:pt>
    <dgm:pt modelId="{099442F3-1595-4F71-9E2B-19286636861F}" type="pres">
      <dgm:prSet presAssocID="{CA8D1C86-CC83-489E-A3D1-90469C0E61CA}" presName="Accent" presStyleLbl="alignAcc1" presStyleIdx="0" presStyleCnt="5"/>
      <dgm:spPr/>
    </dgm:pt>
    <dgm:pt modelId="{D4DC88AA-C736-4CEA-8EAC-73BFFD05198C}" type="pres">
      <dgm:prSet presAssocID="{CA8D1C86-CC83-489E-A3D1-90469C0E61CA}" presName="Image" presStyleLbl="node1" presStyleIdx="0" presStyleCnt="5" custLinFactNeighborX="1477" custLinFactNeighborY="4720"/>
      <dgm:spPr>
        <a:blipFill rotWithShape="1">
          <a:blip xmlns:r="http://schemas.openxmlformats.org/officeDocument/2006/relationships"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  <dgm:pt modelId="{C11F1589-A7D4-4F2E-98C7-A3E776E80977}" type="pres">
      <dgm:prSet presAssocID="{CA8D1C86-CC83-489E-A3D1-90469C0E61CA}" presName="Child" presStyleLbl="revTx" presStyleIdx="0" presStyleCnt="5" custScaleY="152054" custLinFactNeighborX="102" custLinFactNeighborY="332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8A6D26-88AB-45B8-B8D8-0A8CF2A961BE}" type="pres">
      <dgm:prSet presAssocID="{CA8D1C86-CC83-489E-A3D1-90469C0E61CA}" presName="Parent" presStyleLbl="alignNode1" presStyleIdx="0" presStyleCnt="5" custScaleY="169662" custLinFactNeighborX="-34" custLinFactNeighborY="-212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537482-408B-4B4F-8089-43E3F79D5573}" type="pres">
      <dgm:prSet presAssocID="{0D17B5CC-8133-403A-851A-E723239377EE}" presName="sibTrans" presStyleCnt="0"/>
      <dgm:spPr/>
    </dgm:pt>
    <dgm:pt modelId="{133B7877-3774-4E43-BACC-887F41F11150}" type="pres">
      <dgm:prSet presAssocID="{AA395A36-1E98-4EEE-BA7A-7462F9853D3F}" presName="composite" presStyleCnt="0"/>
      <dgm:spPr/>
    </dgm:pt>
    <dgm:pt modelId="{272DBC1F-628A-47D4-A89D-6DED0AD795AE}" type="pres">
      <dgm:prSet presAssocID="{AA395A36-1E98-4EEE-BA7A-7462F9853D3F}" presName="Accent" presStyleLbl="alignAcc1" presStyleIdx="1" presStyleCnt="5"/>
      <dgm:spPr/>
    </dgm:pt>
    <dgm:pt modelId="{2636FFC4-889F-499A-84BE-D14A2585DD47}" type="pres">
      <dgm:prSet presAssocID="{AA395A36-1E98-4EEE-BA7A-7462F9853D3F}" presName="Image" presStyleLbl="node1" presStyleIdx="1" presStyleCnt="5" custLinFactNeighborX="199" custLinFactNeighborY="4720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  <dgm:t>
        <a:bodyPr/>
        <a:lstStyle/>
        <a:p>
          <a:endParaRPr lang="cs-CZ"/>
        </a:p>
      </dgm:t>
    </dgm:pt>
    <dgm:pt modelId="{502CE069-7E84-41EC-9747-5B81BA20F9A0}" type="pres">
      <dgm:prSet presAssocID="{AA395A36-1E98-4EEE-BA7A-7462F9853D3F}" presName="Child" presStyleLbl="revTx" presStyleIdx="1" presStyleCnt="5" custScaleY="169599" custLinFactNeighborX="-568" custLinFactNeighborY="409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E56E0D-A295-49F1-89B1-D8F95B4D2CDE}" type="pres">
      <dgm:prSet presAssocID="{AA395A36-1E98-4EEE-BA7A-7462F9853D3F}" presName="Parent" presStyleLbl="alignNode1" presStyleIdx="1" presStyleCnt="5" custScaleY="169662" custLinFactNeighborX="-668" custLinFactNeighborY="-212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8BAC68-CBDF-4637-A84A-FFB6F7280D31}" type="pres">
      <dgm:prSet presAssocID="{009769BF-4B81-4E24-B4C4-61A702C8AD02}" presName="sibTrans" presStyleCnt="0"/>
      <dgm:spPr/>
    </dgm:pt>
    <dgm:pt modelId="{D98EDF8F-A8A3-4A12-9FAB-274976641EF7}" type="pres">
      <dgm:prSet presAssocID="{C5230868-96A2-4B9A-B0B3-5F8DE8440C31}" presName="composite" presStyleCnt="0"/>
      <dgm:spPr/>
    </dgm:pt>
    <dgm:pt modelId="{A5C5AACE-DED1-4242-910C-FBFB08B943D7}" type="pres">
      <dgm:prSet presAssocID="{C5230868-96A2-4B9A-B0B3-5F8DE8440C31}" presName="Accent" presStyleLbl="alignAcc1" presStyleIdx="2" presStyleCnt="5"/>
      <dgm:spPr/>
    </dgm:pt>
    <dgm:pt modelId="{0454DF1C-9A67-47DB-8F47-6063554CFEF6}" type="pres">
      <dgm:prSet presAssocID="{C5230868-96A2-4B9A-B0B3-5F8DE8440C31}" presName="Image" presStyleLbl="node1" presStyleIdx="2" presStyleCnt="5" custLinFactNeighborX="-75" custLinFactNeighborY="4720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  <dgm:pt modelId="{28DE1691-82C3-4F06-ADB6-CFE04321DAD7}" type="pres">
      <dgm:prSet presAssocID="{C5230868-96A2-4B9A-B0B3-5F8DE8440C31}" presName="Child" presStyleLbl="revTx" presStyleIdx="2" presStyleCnt="5" custScaleY="132153" custLinFactNeighborX="1091" custLinFactNeighborY="222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C1E147-7B07-436A-B52A-FDB62907AA94}" type="pres">
      <dgm:prSet presAssocID="{C5230868-96A2-4B9A-B0B3-5F8DE8440C31}" presName="Parent" presStyleLbl="alignNode1" presStyleIdx="2" presStyleCnt="5" custScaleY="169662" custLinFactNeighborX="0" custLinFactNeighborY="-212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DC9682-DC55-4BE8-B153-DE8DA7E94ED6}" type="pres">
      <dgm:prSet presAssocID="{432B3F1E-7C23-481A-8904-007A2614C7D7}" presName="sibTrans" presStyleCnt="0"/>
      <dgm:spPr/>
    </dgm:pt>
    <dgm:pt modelId="{ABFBDC0A-E759-41F0-A6C7-7B636750D67D}" type="pres">
      <dgm:prSet presAssocID="{4B582731-289A-452D-AE97-4F244A696A01}" presName="composite" presStyleCnt="0"/>
      <dgm:spPr/>
    </dgm:pt>
    <dgm:pt modelId="{03983BC0-AF54-4FD5-B0DE-1C80AC94BE93}" type="pres">
      <dgm:prSet presAssocID="{4B582731-289A-452D-AE97-4F244A696A01}" presName="Accent" presStyleLbl="alignAcc1" presStyleIdx="3" presStyleCnt="5"/>
      <dgm:spPr/>
    </dgm:pt>
    <dgm:pt modelId="{174B6CAE-A92B-44E7-8E2B-079CDA598A71}" type="pres">
      <dgm:prSet presAssocID="{4B582731-289A-452D-AE97-4F244A696A01}" presName="Image" presStyleLbl="node1" presStyleIdx="3" presStyleCnt="5" custLinFactNeighborX="-440" custLinFactNeighborY="3300"/>
      <dgm:spPr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  <dgm:pt modelId="{D2D38CBF-703F-424A-8C23-34A9FCD681AA}" type="pres">
      <dgm:prSet presAssocID="{4B582731-289A-452D-AE97-4F244A696A01}" presName="Child" presStyleLbl="revTx" presStyleIdx="3" presStyleCnt="5">
        <dgm:presLayoutVars>
          <dgm:bulletEnabled val="1"/>
        </dgm:presLayoutVars>
      </dgm:prSet>
      <dgm:spPr/>
    </dgm:pt>
    <dgm:pt modelId="{EC153213-662E-4A69-B5D8-9F83ECE9F227}" type="pres">
      <dgm:prSet presAssocID="{4B582731-289A-452D-AE97-4F244A696A01}" presName="Parent" presStyleLbl="alignNode1" presStyleIdx="3" presStyleCnt="5" custScaleY="169662" custLinFactNeighborX="-1937" custLinFactNeighborY="-212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DE3F63-CD9F-459F-8AC0-9AB7E111EF6C}" type="pres">
      <dgm:prSet presAssocID="{63543495-89DA-40E8-814F-194B4366E000}" presName="sibTrans" presStyleCnt="0"/>
      <dgm:spPr/>
    </dgm:pt>
    <dgm:pt modelId="{ECD4E330-C80F-4386-A16C-C0BC5E96D6B3}" type="pres">
      <dgm:prSet presAssocID="{DC4DC672-31A3-4408-8EF8-8631AB1A633F}" presName="composite" presStyleCnt="0"/>
      <dgm:spPr/>
    </dgm:pt>
    <dgm:pt modelId="{9B792DBD-51E3-4FC8-A8A1-41A1B3FEB053}" type="pres">
      <dgm:prSet presAssocID="{DC4DC672-31A3-4408-8EF8-8631AB1A633F}" presName="Accent" presStyleLbl="alignAcc1" presStyleIdx="4" presStyleCnt="5"/>
      <dgm:spPr/>
    </dgm:pt>
    <dgm:pt modelId="{682BCB1B-4ADF-4913-97A5-9A20B149AC06}" type="pres">
      <dgm:prSet presAssocID="{DC4DC672-31A3-4408-8EF8-8631AB1A633F}" presName="Image" presStyleLbl="node1" presStyleIdx="4" presStyleCnt="5" custLinFactNeighborX="4848" custLinFactNeighborY="2347"/>
      <dgm:spPr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  <dgm:t>
        <a:bodyPr/>
        <a:lstStyle/>
        <a:p>
          <a:endParaRPr lang="cs-CZ"/>
        </a:p>
      </dgm:t>
    </dgm:pt>
    <dgm:pt modelId="{0E0E0C35-9025-4FEB-990F-32E110AB89C7}" type="pres">
      <dgm:prSet presAssocID="{DC4DC672-31A3-4408-8EF8-8631AB1A633F}" presName="Child" presStyleLbl="revTx" presStyleIdx="4" presStyleCnt="5" custLinFactNeighborX="10590" custLinFactNeighborY="21473">
        <dgm:presLayoutVars>
          <dgm:bulletEnabled val="1"/>
        </dgm:presLayoutVars>
      </dgm:prSet>
      <dgm:spPr/>
    </dgm:pt>
    <dgm:pt modelId="{B44A3DBE-59C4-4581-84DB-485200464E4F}" type="pres">
      <dgm:prSet presAssocID="{DC4DC672-31A3-4408-8EF8-8631AB1A633F}" presName="Parent" presStyleLbl="alignNode1" presStyleIdx="4" presStyleCnt="5" custScaleY="169662" custLinFactNeighborX="34" custLinFactNeighborY="-212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4666EE4-498A-4D27-86BB-056714A86A61}" srcId="{57ABD8E7-F0C3-4E3C-BA42-FFDCF7AB7B12}" destId="{DC4DC672-31A3-4408-8EF8-8631AB1A633F}" srcOrd="4" destOrd="0" parTransId="{ABF61504-EE83-4A87-9BFD-03A899096F8A}" sibTransId="{B7466455-FF7F-4F22-B81C-A25059D5AE5D}"/>
    <dgm:cxn modelId="{EDC4D09C-A7E2-498D-B43C-301872656515}" type="presOf" srcId="{CA8D1C86-CC83-489E-A3D1-90469C0E61CA}" destId="{9B8A6D26-88AB-45B8-B8D8-0A8CF2A961BE}" srcOrd="0" destOrd="0" presId="urn:microsoft.com/office/officeart/2008/layout/TitlePictureLineup"/>
    <dgm:cxn modelId="{6F39C419-29D3-44C6-A184-C6630014D815}" type="presOf" srcId="{5116881F-509D-45C8-8A3B-86406E88D431}" destId="{502CE069-7E84-41EC-9747-5B81BA20F9A0}" srcOrd="0" destOrd="0" presId="urn:microsoft.com/office/officeart/2008/layout/TitlePictureLineup"/>
    <dgm:cxn modelId="{E00A9149-AF75-4DCF-8E46-19464E6A4E42}" type="presOf" srcId="{C5230868-96A2-4B9A-B0B3-5F8DE8440C31}" destId="{3AC1E147-7B07-436A-B52A-FDB62907AA94}" srcOrd="0" destOrd="0" presId="urn:microsoft.com/office/officeart/2008/layout/TitlePictureLineup"/>
    <dgm:cxn modelId="{B3B7E3CA-098C-484F-BF9D-035D5261002F}" srcId="{57ABD8E7-F0C3-4E3C-BA42-FFDCF7AB7B12}" destId="{CA8D1C86-CC83-489E-A3D1-90469C0E61CA}" srcOrd="0" destOrd="0" parTransId="{CC6956F0-7756-47D7-AFC1-58253EFA4998}" sibTransId="{0D17B5CC-8133-403A-851A-E723239377EE}"/>
    <dgm:cxn modelId="{09D19BEB-C470-410A-924B-88C089C5A43E}" type="presOf" srcId="{AA395A36-1E98-4EEE-BA7A-7462F9853D3F}" destId="{02E56E0D-A295-49F1-89B1-D8F95B4D2CDE}" srcOrd="0" destOrd="0" presId="urn:microsoft.com/office/officeart/2008/layout/TitlePictureLineup"/>
    <dgm:cxn modelId="{79B4F75E-2FC5-4194-8814-5EC38C24C367}" srcId="{CA8D1C86-CC83-489E-A3D1-90469C0E61CA}" destId="{F8E543FB-4A27-40C8-9625-5585DA31121B}" srcOrd="0" destOrd="0" parTransId="{3302ABDC-E21F-4B39-9D22-BDF048751353}" sibTransId="{C7E6C8A7-29BA-40C0-8C9E-BF6E72958FB5}"/>
    <dgm:cxn modelId="{234EA456-516F-4153-9BC9-0F1AB231C168}" type="presOf" srcId="{C67F3E2A-2F53-4822-A8CC-014BC96D446B}" destId="{28DE1691-82C3-4F06-ADB6-CFE04321DAD7}" srcOrd="0" destOrd="0" presId="urn:microsoft.com/office/officeart/2008/layout/TitlePictureLineup"/>
    <dgm:cxn modelId="{600930B7-F1E0-42B9-96A1-2E3500C1E0D4}" type="presOf" srcId="{4B582731-289A-452D-AE97-4F244A696A01}" destId="{EC153213-662E-4A69-B5D8-9F83ECE9F227}" srcOrd="0" destOrd="0" presId="urn:microsoft.com/office/officeart/2008/layout/TitlePictureLineup"/>
    <dgm:cxn modelId="{0D41342C-75AE-4EA5-8214-F0315F9A9592}" srcId="{AA395A36-1E98-4EEE-BA7A-7462F9853D3F}" destId="{5116881F-509D-45C8-8A3B-86406E88D431}" srcOrd="0" destOrd="0" parTransId="{7A6F6407-3CA8-423D-8098-A7A594076000}" sibTransId="{84E2FB2B-B899-44DB-A9A0-E51DE4CA3944}"/>
    <dgm:cxn modelId="{976FEC29-BB80-4D39-8B65-49D414357508}" srcId="{C5230868-96A2-4B9A-B0B3-5F8DE8440C31}" destId="{C67F3E2A-2F53-4822-A8CC-014BC96D446B}" srcOrd="0" destOrd="0" parTransId="{80DD78B2-E652-4CE6-ABCC-6241560D4E09}" sibTransId="{5691BE0E-A10A-453E-9F8B-A88A1F0866B7}"/>
    <dgm:cxn modelId="{28BB7FE0-029E-4FE0-8AA2-7E69561D6703}" type="presOf" srcId="{F8E543FB-4A27-40C8-9625-5585DA31121B}" destId="{C11F1589-A7D4-4F2E-98C7-A3E776E80977}" srcOrd="0" destOrd="0" presId="urn:microsoft.com/office/officeart/2008/layout/TitlePictureLineup"/>
    <dgm:cxn modelId="{2B5D7C23-D349-469D-A04F-18848CAA27C9}" type="presOf" srcId="{DC4DC672-31A3-4408-8EF8-8631AB1A633F}" destId="{B44A3DBE-59C4-4581-84DB-485200464E4F}" srcOrd="0" destOrd="0" presId="urn:microsoft.com/office/officeart/2008/layout/TitlePictureLineup"/>
    <dgm:cxn modelId="{AA7F2FD4-D92F-463F-928D-EEB1D2E3997C}" srcId="{57ABD8E7-F0C3-4E3C-BA42-FFDCF7AB7B12}" destId="{4B582731-289A-452D-AE97-4F244A696A01}" srcOrd="3" destOrd="0" parTransId="{01BB4D1F-3E42-45C4-8535-6287AB962C3A}" sibTransId="{63543495-89DA-40E8-814F-194B4366E000}"/>
    <dgm:cxn modelId="{567EABBC-A7E2-4A9A-83F0-CDF049AB4196}" srcId="{57ABD8E7-F0C3-4E3C-BA42-FFDCF7AB7B12}" destId="{C5230868-96A2-4B9A-B0B3-5F8DE8440C31}" srcOrd="2" destOrd="0" parTransId="{5F4B34E9-76D1-4981-A1C0-4E3F0BF7554F}" sibTransId="{432B3F1E-7C23-481A-8904-007A2614C7D7}"/>
    <dgm:cxn modelId="{6EAC13A0-6ED6-4BD2-9B8B-584F917AD87E}" type="presOf" srcId="{57ABD8E7-F0C3-4E3C-BA42-FFDCF7AB7B12}" destId="{FDBA4F25-406A-4861-A279-AAA341ED7B3D}" srcOrd="0" destOrd="0" presId="urn:microsoft.com/office/officeart/2008/layout/TitlePictureLineup"/>
    <dgm:cxn modelId="{D3F66929-7207-41B8-AB98-120A521A6E38}" srcId="{57ABD8E7-F0C3-4E3C-BA42-FFDCF7AB7B12}" destId="{AA395A36-1E98-4EEE-BA7A-7462F9853D3F}" srcOrd="1" destOrd="0" parTransId="{97AC53FB-6FE1-4157-BB2F-BFAD78D7B423}" sibTransId="{009769BF-4B81-4E24-B4C4-61A702C8AD02}"/>
    <dgm:cxn modelId="{6687EF7F-18F3-44EB-AECD-116D573CBB98}" type="presParOf" srcId="{FDBA4F25-406A-4861-A279-AAA341ED7B3D}" destId="{C97BBBE0-5A04-41CC-A037-A13FDD233B33}" srcOrd="0" destOrd="0" presId="urn:microsoft.com/office/officeart/2008/layout/TitlePictureLineup"/>
    <dgm:cxn modelId="{23951F26-DDD8-4D9F-BCCB-2008D2C2ED6D}" type="presParOf" srcId="{C97BBBE0-5A04-41CC-A037-A13FDD233B33}" destId="{099442F3-1595-4F71-9E2B-19286636861F}" srcOrd="0" destOrd="0" presId="urn:microsoft.com/office/officeart/2008/layout/TitlePictureLineup"/>
    <dgm:cxn modelId="{991A142D-5AD8-439E-BCF0-D01FC016221F}" type="presParOf" srcId="{C97BBBE0-5A04-41CC-A037-A13FDD233B33}" destId="{D4DC88AA-C736-4CEA-8EAC-73BFFD05198C}" srcOrd="1" destOrd="0" presId="urn:microsoft.com/office/officeart/2008/layout/TitlePictureLineup"/>
    <dgm:cxn modelId="{EEC3AA7C-E875-4666-86DF-886B53D45215}" type="presParOf" srcId="{C97BBBE0-5A04-41CC-A037-A13FDD233B33}" destId="{C11F1589-A7D4-4F2E-98C7-A3E776E80977}" srcOrd="2" destOrd="0" presId="urn:microsoft.com/office/officeart/2008/layout/TitlePictureLineup"/>
    <dgm:cxn modelId="{65D086DF-500A-4C6B-9E4A-A970BE207C54}" type="presParOf" srcId="{C97BBBE0-5A04-41CC-A037-A13FDD233B33}" destId="{9B8A6D26-88AB-45B8-B8D8-0A8CF2A961BE}" srcOrd="3" destOrd="0" presId="urn:microsoft.com/office/officeart/2008/layout/TitlePictureLineup"/>
    <dgm:cxn modelId="{D22C265D-EA40-4B12-BCD7-12B3B2BE761F}" type="presParOf" srcId="{FDBA4F25-406A-4861-A279-AAA341ED7B3D}" destId="{0C537482-408B-4B4F-8089-43E3F79D5573}" srcOrd="1" destOrd="0" presId="urn:microsoft.com/office/officeart/2008/layout/TitlePictureLineup"/>
    <dgm:cxn modelId="{5F271633-8E87-4B23-929A-EB96317305D7}" type="presParOf" srcId="{FDBA4F25-406A-4861-A279-AAA341ED7B3D}" destId="{133B7877-3774-4E43-BACC-887F41F11150}" srcOrd="2" destOrd="0" presId="urn:microsoft.com/office/officeart/2008/layout/TitlePictureLineup"/>
    <dgm:cxn modelId="{DDB7A472-DBCC-4F28-9957-F861BE8CB2C9}" type="presParOf" srcId="{133B7877-3774-4E43-BACC-887F41F11150}" destId="{272DBC1F-628A-47D4-A89D-6DED0AD795AE}" srcOrd="0" destOrd="0" presId="urn:microsoft.com/office/officeart/2008/layout/TitlePictureLineup"/>
    <dgm:cxn modelId="{4600DA04-BBEE-4792-93C9-A4025AE0E5DF}" type="presParOf" srcId="{133B7877-3774-4E43-BACC-887F41F11150}" destId="{2636FFC4-889F-499A-84BE-D14A2585DD47}" srcOrd="1" destOrd="0" presId="urn:microsoft.com/office/officeart/2008/layout/TitlePictureLineup"/>
    <dgm:cxn modelId="{66912725-BA34-4F66-AC9E-B15D93721E3C}" type="presParOf" srcId="{133B7877-3774-4E43-BACC-887F41F11150}" destId="{502CE069-7E84-41EC-9747-5B81BA20F9A0}" srcOrd="2" destOrd="0" presId="urn:microsoft.com/office/officeart/2008/layout/TitlePictureLineup"/>
    <dgm:cxn modelId="{DD108027-A24C-46C0-B6B9-AF2CBB90CDAE}" type="presParOf" srcId="{133B7877-3774-4E43-BACC-887F41F11150}" destId="{02E56E0D-A295-49F1-89B1-D8F95B4D2CDE}" srcOrd="3" destOrd="0" presId="urn:microsoft.com/office/officeart/2008/layout/TitlePictureLineup"/>
    <dgm:cxn modelId="{6944FB14-DD76-4532-B3B4-AE3F4F87034B}" type="presParOf" srcId="{FDBA4F25-406A-4861-A279-AAA341ED7B3D}" destId="{A38BAC68-CBDF-4637-A84A-FFB6F7280D31}" srcOrd="3" destOrd="0" presId="urn:microsoft.com/office/officeart/2008/layout/TitlePictureLineup"/>
    <dgm:cxn modelId="{D806F7B9-6125-441B-A4AC-207C73266A18}" type="presParOf" srcId="{FDBA4F25-406A-4861-A279-AAA341ED7B3D}" destId="{D98EDF8F-A8A3-4A12-9FAB-274976641EF7}" srcOrd="4" destOrd="0" presId="urn:microsoft.com/office/officeart/2008/layout/TitlePictureLineup"/>
    <dgm:cxn modelId="{3B0D2663-5024-4E6E-B39D-922ECD076E55}" type="presParOf" srcId="{D98EDF8F-A8A3-4A12-9FAB-274976641EF7}" destId="{A5C5AACE-DED1-4242-910C-FBFB08B943D7}" srcOrd="0" destOrd="0" presId="urn:microsoft.com/office/officeart/2008/layout/TitlePictureLineup"/>
    <dgm:cxn modelId="{C36E7ED8-7202-4D29-B531-D163FB15E9B0}" type="presParOf" srcId="{D98EDF8F-A8A3-4A12-9FAB-274976641EF7}" destId="{0454DF1C-9A67-47DB-8F47-6063554CFEF6}" srcOrd="1" destOrd="0" presId="urn:microsoft.com/office/officeart/2008/layout/TitlePictureLineup"/>
    <dgm:cxn modelId="{97BA2ECC-52D4-4B84-BBAB-27EDECA8CF18}" type="presParOf" srcId="{D98EDF8F-A8A3-4A12-9FAB-274976641EF7}" destId="{28DE1691-82C3-4F06-ADB6-CFE04321DAD7}" srcOrd="2" destOrd="0" presId="urn:microsoft.com/office/officeart/2008/layout/TitlePictureLineup"/>
    <dgm:cxn modelId="{83331C24-E2A5-4B6D-9F71-5D47E0D42119}" type="presParOf" srcId="{D98EDF8F-A8A3-4A12-9FAB-274976641EF7}" destId="{3AC1E147-7B07-436A-B52A-FDB62907AA94}" srcOrd="3" destOrd="0" presId="urn:microsoft.com/office/officeart/2008/layout/TitlePictureLineup"/>
    <dgm:cxn modelId="{33496D61-2E8C-4580-BD1B-98D62EF35B3E}" type="presParOf" srcId="{FDBA4F25-406A-4861-A279-AAA341ED7B3D}" destId="{28DC9682-DC55-4BE8-B153-DE8DA7E94ED6}" srcOrd="5" destOrd="0" presId="urn:microsoft.com/office/officeart/2008/layout/TitlePictureLineup"/>
    <dgm:cxn modelId="{F933D838-3EC8-42A7-899C-FECEB2F4E4F9}" type="presParOf" srcId="{FDBA4F25-406A-4861-A279-AAA341ED7B3D}" destId="{ABFBDC0A-E759-41F0-A6C7-7B636750D67D}" srcOrd="6" destOrd="0" presId="urn:microsoft.com/office/officeart/2008/layout/TitlePictureLineup"/>
    <dgm:cxn modelId="{062D1EAF-3FED-4B02-9EDF-45233B7C6752}" type="presParOf" srcId="{ABFBDC0A-E759-41F0-A6C7-7B636750D67D}" destId="{03983BC0-AF54-4FD5-B0DE-1C80AC94BE93}" srcOrd="0" destOrd="0" presId="urn:microsoft.com/office/officeart/2008/layout/TitlePictureLineup"/>
    <dgm:cxn modelId="{8A51FCCB-0DAF-4240-8240-6FB0DA9181CB}" type="presParOf" srcId="{ABFBDC0A-E759-41F0-A6C7-7B636750D67D}" destId="{174B6CAE-A92B-44E7-8E2B-079CDA598A71}" srcOrd="1" destOrd="0" presId="urn:microsoft.com/office/officeart/2008/layout/TitlePictureLineup"/>
    <dgm:cxn modelId="{C88C9408-B818-49BB-9D91-58563412001E}" type="presParOf" srcId="{ABFBDC0A-E759-41F0-A6C7-7B636750D67D}" destId="{D2D38CBF-703F-424A-8C23-34A9FCD681AA}" srcOrd="2" destOrd="0" presId="urn:microsoft.com/office/officeart/2008/layout/TitlePictureLineup"/>
    <dgm:cxn modelId="{E6E80E43-2E6B-4314-9FF2-E6BC5889C3D0}" type="presParOf" srcId="{ABFBDC0A-E759-41F0-A6C7-7B636750D67D}" destId="{EC153213-662E-4A69-B5D8-9F83ECE9F227}" srcOrd="3" destOrd="0" presId="urn:microsoft.com/office/officeart/2008/layout/TitlePictureLineup"/>
    <dgm:cxn modelId="{939FD920-A68E-44D3-B369-56BEA18BBF11}" type="presParOf" srcId="{FDBA4F25-406A-4861-A279-AAA341ED7B3D}" destId="{DBDE3F63-CD9F-459F-8AC0-9AB7E111EF6C}" srcOrd="7" destOrd="0" presId="urn:microsoft.com/office/officeart/2008/layout/TitlePictureLineup"/>
    <dgm:cxn modelId="{76012767-7CA9-4D31-A8C3-EA31D0AAC864}" type="presParOf" srcId="{FDBA4F25-406A-4861-A279-AAA341ED7B3D}" destId="{ECD4E330-C80F-4386-A16C-C0BC5E96D6B3}" srcOrd="8" destOrd="0" presId="urn:microsoft.com/office/officeart/2008/layout/TitlePictureLineup"/>
    <dgm:cxn modelId="{4EB13DB3-BD1B-4883-979D-C4F8480E082A}" type="presParOf" srcId="{ECD4E330-C80F-4386-A16C-C0BC5E96D6B3}" destId="{9B792DBD-51E3-4FC8-A8A1-41A1B3FEB053}" srcOrd="0" destOrd="0" presId="urn:microsoft.com/office/officeart/2008/layout/TitlePictureLineup"/>
    <dgm:cxn modelId="{2B2FB002-0AE9-4D89-B516-0770557DBC59}" type="presParOf" srcId="{ECD4E330-C80F-4386-A16C-C0BC5E96D6B3}" destId="{682BCB1B-4ADF-4913-97A5-9A20B149AC06}" srcOrd="1" destOrd="0" presId="urn:microsoft.com/office/officeart/2008/layout/TitlePictureLineup"/>
    <dgm:cxn modelId="{1173A3D8-170B-4049-9344-C828E4E9ABF1}" type="presParOf" srcId="{ECD4E330-C80F-4386-A16C-C0BC5E96D6B3}" destId="{0E0E0C35-9025-4FEB-990F-32E110AB89C7}" srcOrd="2" destOrd="0" presId="urn:microsoft.com/office/officeart/2008/layout/TitlePictureLineup"/>
    <dgm:cxn modelId="{C346ABE4-0F0C-497C-BBE4-A40C3B8A3AF8}" type="presParOf" srcId="{ECD4E330-C80F-4386-A16C-C0BC5E96D6B3}" destId="{B44A3DBE-59C4-4581-84DB-485200464E4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442F3-1595-4F71-9E2B-19286636861F}">
      <dsp:nvSpPr>
        <dsp:cNvPr id="0" name=""/>
        <dsp:cNvSpPr/>
      </dsp:nvSpPr>
      <dsp:spPr>
        <a:xfrm>
          <a:off x="506" y="1671142"/>
          <a:ext cx="0" cy="267354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C88AA-C736-4CEA-8EAC-73BFFD05198C}">
      <dsp:nvSpPr>
        <dsp:cNvPr id="0" name=""/>
        <dsp:cNvSpPr/>
      </dsp:nvSpPr>
      <dsp:spPr>
        <a:xfrm>
          <a:off x="95539" y="1817046"/>
          <a:ext cx="1406137" cy="1203096"/>
        </a:xfrm>
        <a:prstGeom prst="rect">
          <a:avLst/>
        </a:prstGeom>
        <a:blipFill rotWithShape="1">
          <a:blip xmlns:r="http://schemas.openxmlformats.org/officeDocument/2006/relationships"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F1589-A7D4-4F2E-98C7-A3E776E80977}">
      <dsp:nvSpPr>
        <dsp:cNvPr id="0" name=""/>
        <dsp:cNvSpPr/>
      </dsp:nvSpPr>
      <dsp:spPr>
        <a:xfrm>
          <a:off x="76205" y="3063614"/>
          <a:ext cx="1406137" cy="2100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Pozvolný přírůstek,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přistěhovalci z Německa, epidemie, neúrody, války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76205" y="3063614"/>
        <a:ext cx="1406137" cy="2100372"/>
      </dsp:txXfrm>
    </dsp:sp>
    <dsp:sp modelId="{9B8A6D26-88AB-45B8-B8D8-0A8CF2A961BE}">
      <dsp:nvSpPr>
        <dsp:cNvPr id="0" name=""/>
        <dsp:cNvSpPr/>
      </dsp:nvSpPr>
      <dsp:spPr>
        <a:xfrm>
          <a:off x="1" y="1207451"/>
          <a:ext cx="1485304" cy="503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13.-19. století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1" y="1207451"/>
        <a:ext cx="1485304" cy="503999"/>
      </dsp:txXfrm>
    </dsp:sp>
    <dsp:sp modelId="{272DBC1F-628A-47D4-A89D-6DED0AD795AE}">
      <dsp:nvSpPr>
        <dsp:cNvPr id="0" name=""/>
        <dsp:cNvSpPr/>
      </dsp:nvSpPr>
      <dsp:spPr>
        <a:xfrm>
          <a:off x="1686326" y="1671142"/>
          <a:ext cx="0" cy="267354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6FFC4-889F-499A-84BE-D14A2585DD47}">
      <dsp:nvSpPr>
        <dsp:cNvPr id="0" name=""/>
        <dsp:cNvSpPr/>
      </dsp:nvSpPr>
      <dsp:spPr>
        <a:xfrm>
          <a:off x="1763390" y="1817046"/>
          <a:ext cx="1406137" cy="120309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2CE069-7E84-41EC-9747-5B81BA20F9A0}">
      <dsp:nvSpPr>
        <dsp:cNvPr id="0" name=""/>
        <dsp:cNvSpPr/>
      </dsp:nvSpPr>
      <dsp:spPr>
        <a:xfrm>
          <a:off x="1752605" y="3047998"/>
          <a:ext cx="1406137" cy="2342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Vysoký přírůstek,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počet vzrostl ze 4 na 10 milionů, zlepšena zdravotnická péče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1752605" y="3047998"/>
        <a:ext cx="1406137" cy="2342727"/>
      </dsp:txXfrm>
    </dsp:sp>
    <dsp:sp modelId="{02E56E0D-A295-49F1-89B1-D8F95B4D2CDE}">
      <dsp:nvSpPr>
        <dsp:cNvPr id="0" name=""/>
        <dsp:cNvSpPr/>
      </dsp:nvSpPr>
      <dsp:spPr>
        <a:xfrm>
          <a:off x="1676405" y="1207451"/>
          <a:ext cx="1485304" cy="5039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1810-1910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1676405" y="1207451"/>
        <a:ext cx="1485304" cy="503999"/>
      </dsp:txXfrm>
    </dsp:sp>
    <dsp:sp modelId="{A5C5AACE-DED1-4242-910C-FBFB08B943D7}">
      <dsp:nvSpPr>
        <dsp:cNvPr id="0" name=""/>
        <dsp:cNvSpPr/>
      </dsp:nvSpPr>
      <dsp:spPr>
        <a:xfrm>
          <a:off x="3372147" y="1671142"/>
          <a:ext cx="0" cy="267354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4DF1C-9A67-47DB-8F47-6063554CFEF6}">
      <dsp:nvSpPr>
        <dsp:cNvPr id="0" name=""/>
        <dsp:cNvSpPr/>
      </dsp:nvSpPr>
      <dsp:spPr>
        <a:xfrm>
          <a:off x="3445358" y="1817046"/>
          <a:ext cx="1406137" cy="1203096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DE1691-82C3-4F06-ADB6-CFE04321DAD7}">
      <dsp:nvSpPr>
        <dsp:cNvPr id="0" name=""/>
        <dsp:cNvSpPr/>
      </dsp:nvSpPr>
      <dsp:spPr>
        <a:xfrm>
          <a:off x="3461753" y="3047998"/>
          <a:ext cx="1406137" cy="1825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Krátký vzestup, 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pak úbytek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odsun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Němců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3461753" y="3047998"/>
        <a:ext cx="1406137" cy="1825473"/>
      </dsp:txXfrm>
    </dsp:sp>
    <dsp:sp modelId="{3AC1E147-7B07-436A-B52A-FDB62907AA94}">
      <dsp:nvSpPr>
        <dsp:cNvPr id="0" name=""/>
        <dsp:cNvSpPr/>
      </dsp:nvSpPr>
      <dsp:spPr>
        <a:xfrm>
          <a:off x="3372147" y="1207451"/>
          <a:ext cx="1485304" cy="5039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Po 2. svět. válce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3372147" y="1207451"/>
        <a:ext cx="1485304" cy="503999"/>
      </dsp:txXfrm>
    </dsp:sp>
    <dsp:sp modelId="{03983BC0-AF54-4FD5-B0DE-1C80AC94BE93}">
      <dsp:nvSpPr>
        <dsp:cNvPr id="0" name=""/>
        <dsp:cNvSpPr/>
      </dsp:nvSpPr>
      <dsp:spPr>
        <a:xfrm>
          <a:off x="5057968" y="1671142"/>
          <a:ext cx="0" cy="267354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B6CAE-A92B-44E7-8E2B-079CDA598A71}">
      <dsp:nvSpPr>
        <dsp:cNvPr id="0" name=""/>
        <dsp:cNvSpPr/>
      </dsp:nvSpPr>
      <dsp:spPr>
        <a:xfrm>
          <a:off x="5126046" y="1799962"/>
          <a:ext cx="1406137" cy="1203096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38CBF-703F-424A-8C23-34A9FCD681AA}">
      <dsp:nvSpPr>
        <dsp:cNvPr id="0" name=""/>
        <dsp:cNvSpPr/>
      </dsp:nvSpPr>
      <dsp:spPr>
        <a:xfrm>
          <a:off x="5132233" y="2963357"/>
          <a:ext cx="1406137" cy="138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53213-662E-4A69-B5D8-9F83ECE9F227}">
      <dsp:nvSpPr>
        <dsp:cNvPr id="0" name=""/>
        <dsp:cNvSpPr/>
      </dsp:nvSpPr>
      <dsp:spPr>
        <a:xfrm>
          <a:off x="5029198" y="1207451"/>
          <a:ext cx="1485304" cy="5039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Po r. 1994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5029198" y="1207451"/>
        <a:ext cx="1485304" cy="503999"/>
      </dsp:txXfrm>
    </dsp:sp>
    <dsp:sp modelId="{9B792DBD-51E3-4FC8-A8A1-41A1B3FEB053}">
      <dsp:nvSpPr>
        <dsp:cNvPr id="0" name=""/>
        <dsp:cNvSpPr/>
      </dsp:nvSpPr>
      <dsp:spPr>
        <a:xfrm>
          <a:off x="6743789" y="1671142"/>
          <a:ext cx="0" cy="267354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BCB1B-4ADF-4913-97A5-9A20B149AC06}">
      <dsp:nvSpPr>
        <dsp:cNvPr id="0" name=""/>
        <dsp:cNvSpPr/>
      </dsp:nvSpPr>
      <dsp:spPr>
        <a:xfrm>
          <a:off x="6823462" y="1788497"/>
          <a:ext cx="1406137" cy="1203096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0E0C35-9025-4FEB-990F-32E110AB89C7}">
      <dsp:nvSpPr>
        <dsp:cNvPr id="0" name=""/>
        <dsp:cNvSpPr/>
      </dsp:nvSpPr>
      <dsp:spPr>
        <a:xfrm>
          <a:off x="6823462" y="3259971"/>
          <a:ext cx="1406137" cy="138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3DBE-59C4-4581-84DB-485200464E4F}">
      <dsp:nvSpPr>
        <dsp:cNvPr id="0" name=""/>
        <dsp:cNvSpPr/>
      </dsp:nvSpPr>
      <dsp:spPr>
        <a:xfrm>
          <a:off x="6744294" y="1207451"/>
          <a:ext cx="1485304" cy="5039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Současnost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6744294" y="1207451"/>
        <a:ext cx="1485304" cy="50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5.wdp"/><Relationship Id="rId5" Type="http://schemas.openxmlformats.org/officeDocument/2006/relationships/image" Target="../media/image18.jpeg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r>
              <a:rPr lang="cs-CZ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Obyvatelstvo</a:t>
            </a:r>
            <a: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Z_105_Česká_republika_Obyvatelstvo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Národnostní složení obyvatelstva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2460" y="1143000"/>
            <a:ext cx="787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 sčítání lidu v r. 2011 respondenti mohli uvést jednu národnost, dvě</a:t>
            </a:r>
            <a:br>
              <a:rPr lang="cs-CZ" dirty="0" smtClean="0"/>
            </a:br>
            <a:r>
              <a:rPr lang="cs-CZ" dirty="0" smtClean="0"/>
              <a:t>národnosti nebo neuvést národnost žádnou, národnost byla otázkou pocitu.</a:t>
            </a:r>
            <a:endParaRPr lang="cs-CZ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1013705685"/>
              </p:ext>
            </p:extLst>
          </p:nvPr>
        </p:nvGraphicFramePr>
        <p:xfrm>
          <a:off x="696580" y="2057400"/>
          <a:ext cx="6096000" cy="351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7010400" y="2110812"/>
            <a:ext cx="1375056" cy="306750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cs-CZ" b="1" dirty="0" smtClean="0"/>
              <a:t>Ostatní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zahrnuje</a:t>
            </a:r>
          </a:p>
          <a:p>
            <a:pPr marL="180000" indent="-180000">
              <a:spcBef>
                <a:spcPts val="200"/>
              </a:spcBef>
              <a:buFont typeface="Arial" pitchFamily="34" charset="0"/>
              <a:buChar char="▪"/>
            </a:pPr>
            <a:r>
              <a:rPr lang="cs-CZ" dirty="0" smtClean="0"/>
              <a:t>Poláci</a:t>
            </a:r>
          </a:p>
          <a:p>
            <a:pPr marL="180000" indent="-180000">
              <a:spcBef>
                <a:spcPts val="200"/>
              </a:spcBef>
              <a:buFont typeface="Arial" pitchFamily="34" charset="0"/>
              <a:buChar char="▪"/>
            </a:pPr>
            <a:r>
              <a:rPr lang="cs-CZ" dirty="0" smtClean="0"/>
              <a:t>Němci</a:t>
            </a:r>
            <a:br>
              <a:rPr lang="cs-CZ" dirty="0" smtClean="0"/>
            </a:br>
            <a:r>
              <a:rPr lang="cs-CZ" dirty="0" smtClean="0"/>
              <a:t>Vietnamci</a:t>
            </a:r>
          </a:p>
          <a:p>
            <a:pPr marL="180000" indent="-180000">
              <a:spcBef>
                <a:spcPts val="200"/>
              </a:spcBef>
              <a:buFont typeface="Arial" pitchFamily="34" charset="0"/>
              <a:buChar char="▪"/>
            </a:pPr>
            <a:r>
              <a:rPr lang="cs-CZ" dirty="0" smtClean="0"/>
              <a:t>Ukrajinci</a:t>
            </a:r>
          </a:p>
          <a:p>
            <a:pPr marL="180000" indent="-180000">
              <a:spcBef>
                <a:spcPts val="200"/>
              </a:spcBef>
              <a:buFont typeface="Arial" pitchFamily="34" charset="0"/>
              <a:buChar char="▪"/>
            </a:pPr>
            <a:r>
              <a:rPr lang="cs-CZ" dirty="0" smtClean="0"/>
              <a:t>Maďaři</a:t>
            </a:r>
            <a:br>
              <a:rPr lang="cs-CZ" dirty="0" smtClean="0"/>
            </a:br>
            <a:r>
              <a:rPr lang="cs-CZ" dirty="0" smtClean="0"/>
              <a:t>Rusové</a:t>
            </a:r>
          </a:p>
          <a:p>
            <a:pPr marL="180000" indent="-180000">
              <a:spcBef>
                <a:spcPts val="200"/>
              </a:spcBef>
              <a:buFont typeface="Arial" pitchFamily="34" charset="0"/>
              <a:buChar char="▪"/>
            </a:pPr>
            <a:r>
              <a:rPr lang="cs-CZ" dirty="0" smtClean="0"/>
              <a:t>Romové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966640" y="5253335"/>
            <a:ext cx="155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Obyvatelstvo Česka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2437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>
        <p:bldAsOne/>
      </p:bldGraphic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Náboženské vyznání obyvatel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389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Documents and Settings\Miluse\Plocha\obr_projekt_slusovice\105\592px-Věřící-podí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28181"/>
            <a:ext cx="4210304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257799" y="1228181"/>
            <a:ext cx="3288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 sčítání lidu v roce 2011</a:t>
            </a:r>
            <a:br>
              <a:rPr lang="cs-CZ" dirty="0" smtClean="0"/>
            </a:br>
            <a:r>
              <a:rPr lang="cs-CZ" dirty="0" smtClean="0"/>
              <a:t>se polovina obyvatel ČR</a:t>
            </a:r>
          </a:p>
          <a:p>
            <a:r>
              <a:rPr lang="cs-CZ" dirty="0" smtClean="0"/>
              <a:t>nevyjádřila k náboženské víře.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57799" y="2317920"/>
            <a:ext cx="2813591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Výsledky z r. 2011</a:t>
            </a:r>
          </a:p>
          <a:p>
            <a:r>
              <a:rPr lang="cs-CZ" dirty="0" smtClean="0"/>
              <a:t>Občané, kteří odpověděli,</a:t>
            </a:r>
            <a:br>
              <a:rPr lang="cs-CZ" dirty="0" smtClean="0"/>
            </a:br>
            <a:r>
              <a:rPr lang="cs-CZ" dirty="0" smtClean="0"/>
              <a:t>se hlásili:</a:t>
            </a:r>
          </a:p>
          <a:p>
            <a:pPr>
              <a:spcAft>
                <a:spcPts val="600"/>
              </a:spcAft>
            </a:pPr>
            <a:r>
              <a:rPr lang="cs-CZ" b="1" dirty="0" smtClean="0"/>
              <a:t>34,2 % k ateistům</a:t>
            </a:r>
          </a:p>
          <a:p>
            <a:pPr>
              <a:spcAft>
                <a:spcPts val="600"/>
              </a:spcAft>
            </a:pPr>
            <a:r>
              <a:rPr lang="cs-CZ" b="1" dirty="0" smtClean="0"/>
              <a:t>20,6 % k věřícím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57798" y="4038600"/>
            <a:ext cx="2762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Nejvíce věřících</a:t>
            </a:r>
          </a:p>
          <a:p>
            <a:pPr marL="216000" indent="-216000">
              <a:buFont typeface="+mj-lt"/>
              <a:buAutoNum type="arabicPeriod"/>
            </a:pPr>
            <a:r>
              <a:rPr lang="cs-CZ" dirty="0" smtClean="0"/>
              <a:t>Římskokatolická církev</a:t>
            </a:r>
          </a:p>
          <a:p>
            <a:pPr marL="216000" indent="-216000">
              <a:buFont typeface="+mj-lt"/>
              <a:buAutoNum type="arabicPeriod"/>
            </a:pPr>
            <a:r>
              <a:rPr lang="cs-CZ" dirty="0" smtClean="0"/>
              <a:t>Českobratrská církev </a:t>
            </a:r>
            <a:br>
              <a:rPr lang="cs-CZ" dirty="0" smtClean="0"/>
            </a:br>
            <a:r>
              <a:rPr lang="cs-CZ" dirty="0" smtClean="0"/>
              <a:t>evangelická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57798" y="5287242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Obyvatelstvo Česka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53404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Shrnutí: Obyvatelstvo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16" y="601512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399" y="109912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Kolik obyvatel žije na území ČR?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23511" y="109912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10,5 mil.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3399" y="1418190"/>
            <a:ext cx="4746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Podle čeho zjišťujeme přirozený přírůstek </a:t>
            </a:r>
            <a:br>
              <a:rPr lang="cs-CZ" dirty="0" smtClean="0"/>
            </a:br>
            <a:r>
              <a:rPr lang="cs-CZ" dirty="0" smtClean="0"/>
              <a:t>    a úbytek obyvatel?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5282" y="198120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Podle počtu narozených a zemřelých.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2272" y="2350532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Jaké jsou tendence ve vývoji počtu obyvatel?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8016" y="2611489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Růst počtu obyvatel se zastavil, zvyšuje 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se podíl starších lidí, klesá porodnost.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2271" y="4381582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</a:t>
            </a:r>
            <a:r>
              <a:rPr lang="cs-CZ" dirty="0" smtClean="0"/>
              <a:t>. Jaké je národnostní složení obyvatelstva ČR?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94186" y="4381582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Převažují Češi, ostatní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národnosti malé zastoupení.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8103" y="3263216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</a:t>
            </a:r>
            <a:r>
              <a:rPr lang="cs-CZ" dirty="0" smtClean="0"/>
              <a:t>. Co je příčinou prodlužování průměrného </a:t>
            </a:r>
            <a:br>
              <a:rPr lang="cs-CZ" dirty="0" smtClean="0"/>
            </a:br>
            <a:r>
              <a:rPr lang="cs-CZ" dirty="0" smtClean="0"/>
              <a:t>    věku obyvatelstva?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25938" y="3812667"/>
            <a:ext cx="3937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Zlepšil se zdravotní stav, změnily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stravovací návyky, snížila porodnost.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20" y="1061376"/>
            <a:ext cx="3095625" cy="309562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C:\Documents and Settings\Miluse\Plocha\obr_projekt_slusovice\105\MH900449075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94157"/>
            <a:ext cx="2600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Miluse\Plocha\obr_projekt_slusovice\105\MH9004490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26" y="5094157"/>
            <a:ext cx="257614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94157"/>
            <a:ext cx="2596269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559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 bystré hlavy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394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41530" y="1045701"/>
            <a:ext cx="4745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Vyberte správné údaje k těmto číslům. </a:t>
            </a:r>
          </a:p>
          <a:p>
            <a:r>
              <a:rPr lang="cs-CZ" sz="2000" dirty="0" smtClean="0"/>
              <a:t>Čísla uvádí počty obyvatel, věk.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50726" y="1793237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10,5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14658" y="3761657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131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57326" y="27774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39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33600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857326" y="228534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72</a:t>
            </a:r>
            <a:endParaRPr lang="cs-CZ" sz="2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878476" y="425376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78</a:t>
            </a:r>
            <a:endParaRPr lang="cs-CZ" sz="2000" b="1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585343" y="4862693"/>
            <a:ext cx="7853176" cy="854847"/>
            <a:chOff x="585343" y="4585701"/>
            <a:chExt cx="7853176" cy="854847"/>
          </a:xfrm>
        </p:grpSpPr>
        <p:sp>
          <p:nvSpPr>
            <p:cNvPr id="4" name="TextovéPole 3"/>
            <p:cNvSpPr txBox="1"/>
            <p:nvPr/>
          </p:nvSpPr>
          <p:spPr>
            <a:xfrm>
              <a:off x="6573906" y="5071216"/>
              <a:ext cx="1864613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dirty="0"/>
                <a:t>m</a:t>
              </a:r>
              <a:r>
                <a:rPr lang="cs-CZ" dirty="0" smtClean="0"/>
                <a:t>il. obyvatel ČR</a:t>
              </a:r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6873667" y="4611339"/>
              <a:ext cx="1564852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obyvatel /</a:t>
              </a:r>
              <a:r>
                <a:rPr lang="cs-CZ" dirty="0" err="1" smtClean="0"/>
                <a:t>km</a:t>
              </a:r>
              <a:r>
                <a:rPr lang="cs-CZ" baseline="30000" dirty="0" err="1" smtClean="0"/>
                <a:t>2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85343" y="4585701"/>
              <a:ext cx="2903359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dirty="0"/>
                <a:t>p</a:t>
              </a:r>
              <a:r>
                <a:rPr lang="cs-CZ" dirty="0" smtClean="0"/>
                <a:t>růměrný věk obyvatel ČR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85343" y="5071216"/>
              <a:ext cx="2800767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střední délka života u žen</a:t>
              </a:r>
              <a:endParaRPr lang="cs-CZ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483444" y="5071216"/>
              <a:ext cx="2993127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střední délka života u mužů</a:t>
              </a:r>
              <a:endParaRPr lang="cs-CZ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614090" y="4586465"/>
              <a:ext cx="3134191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% obyvatel ve věku 15-59 let</a:t>
              </a:r>
              <a:endParaRPr lang="cs-CZ" dirty="0"/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1644126" y="3269552"/>
            <a:ext cx="683200" cy="400110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65,3</a:t>
            </a:r>
            <a:endParaRPr lang="cs-CZ" sz="20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67687" y="2805426"/>
            <a:ext cx="3095719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1B13BF"/>
                </a:solidFill>
              </a:rPr>
              <a:t>průměrný věk obyvatel ČR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550848" y="3314361"/>
            <a:ext cx="4685898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1B13BF"/>
                </a:solidFill>
              </a:rPr>
              <a:t>% obyvatel </a:t>
            </a:r>
            <a:r>
              <a:rPr lang="cs-CZ" b="1" dirty="0" smtClean="0">
                <a:solidFill>
                  <a:srgbClr val="1B13BF"/>
                </a:solidFill>
              </a:rPr>
              <a:t>v produktivním </a:t>
            </a:r>
            <a:r>
              <a:rPr lang="cs-CZ" b="1" dirty="0">
                <a:solidFill>
                  <a:srgbClr val="1B13BF"/>
                </a:solidFill>
              </a:rPr>
              <a:t>věku 15-59 let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567687" y="3788009"/>
            <a:ext cx="1667444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1B13BF"/>
                </a:solidFill>
              </a:rPr>
              <a:t>obyvatel /</a:t>
            </a:r>
            <a:r>
              <a:rPr lang="cs-CZ" b="1" dirty="0" err="1" smtClean="0">
                <a:solidFill>
                  <a:srgbClr val="1B13BF"/>
                </a:solidFill>
              </a:rPr>
              <a:t>km</a:t>
            </a:r>
            <a:r>
              <a:rPr lang="cs-CZ" b="1" baseline="30000" dirty="0" err="1" smtClean="0">
                <a:solidFill>
                  <a:srgbClr val="1B13BF"/>
                </a:solidFill>
              </a:rPr>
              <a:t>2</a:t>
            </a:r>
            <a:endParaRPr lang="cs-CZ" b="1" dirty="0">
              <a:solidFill>
                <a:srgbClr val="1B13BF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567687" y="2311880"/>
            <a:ext cx="3198311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1B13BF"/>
                </a:solidFill>
              </a:rPr>
              <a:t>střední délka života u mužů</a:t>
            </a:r>
            <a:endParaRPr lang="cs-CZ" b="1" dirty="0">
              <a:solidFill>
                <a:srgbClr val="1B13BF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560333" y="1818334"/>
            <a:ext cx="1980029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1B13BF"/>
                </a:solidFill>
              </a:rPr>
              <a:t>m</a:t>
            </a:r>
            <a:r>
              <a:rPr lang="cs-CZ" b="1" dirty="0" smtClean="0">
                <a:solidFill>
                  <a:srgbClr val="1B13BF"/>
                </a:solidFill>
              </a:rPr>
              <a:t>il. obyvatel ČR</a:t>
            </a:r>
            <a:endParaRPr lang="cs-CZ" b="1" dirty="0">
              <a:solidFill>
                <a:srgbClr val="1B13BF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525383" y="4278858"/>
            <a:ext cx="3198311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1B13BF"/>
                </a:solidFill>
              </a:rPr>
              <a:t>střední délka života u mužů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576973" y="1833723"/>
            <a:ext cx="47520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noFill/>
              </a:rPr>
              <a:t>……………….……………..……………..…...</a:t>
            </a:r>
            <a:endParaRPr lang="cs-CZ" b="1" dirty="0">
              <a:noFill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576973" y="3789831"/>
            <a:ext cx="47520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noFill/>
              </a:rPr>
              <a:t>……………….……………..……………..…...</a:t>
            </a:r>
            <a:endParaRPr lang="cs-CZ" b="1" dirty="0">
              <a:noFill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576973" y="4278858"/>
            <a:ext cx="47520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noFill/>
              </a:rPr>
              <a:t>……………….……………..……………..…...</a:t>
            </a:r>
            <a:endParaRPr lang="cs-CZ" b="1" dirty="0">
              <a:noFill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576973" y="3300804"/>
            <a:ext cx="47520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noFill/>
              </a:rPr>
              <a:t>……………….……………..……………..…...</a:t>
            </a:r>
            <a:endParaRPr lang="cs-CZ" b="1" dirty="0">
              <a:noFill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576973" y="2811777"/>
            <a:ext cx="47520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noFill/>
              </a:rPr>
              <a:t>……………….……………..……………..…...</a:t>
            </a:r>
            <a:endParaRPr lang="cs-CZ" b="1" dirty="0">
              <a:noFill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2576973" y="2322750"/>
            <a:ext cx="47520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noFill/>
              </a:rPr>
              <a:t>……………….……………..……………..…...</a:t>
            </a:r>
            <a:endParaRPr lang="cs-CZ" b="1" dirty="0">
              <a:noFill/>
            </a:endParaRPr>
          </a:p>
        </p:txBody>
      </p:sp>
      <p:pic>
        <p:nvPicPr>
          <p:cNvPr id="1027" name="Picture 3" descr="C:\Documents and Settings\Miluse\Local Settings\Temporary Internet Files\Content.IE5\GHVC8IR3\MP900387519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62" y="5867400"/>
            <a:ext cx="593208" cy="8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iluse\Local Settings\Temporary Internet Files\Content.IE5\KICG310G\MP900387511[1]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36" y="5867400"/>
            <a:ext cx="594000" cy="83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Miluse\Local Settings\Temporary Internet Files\Content.IE5\GHVC8IR3\MP90038748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36" y="5867400"/>
            <a:ext cx="593208" cy="8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Miluse\Local Settings\Temporary Internet Files\Content.IE5\GHVC8IR3\MP900449043[2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71" y="380013"/>
            <a:ext cx="1831432" cy="13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Documents and Settings\Miluse\Local Settings\Temporary Internet Files\Content.IE5\GHVC8IR3\MP900387519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44" y="5868510"/>
            <a:ext cx="593208" cy="8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Documents and Settings\Miluse\Local Settings\Temporary Internet Files\Content.IE5\KICG310G\MP900387511[1]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67" y="5866290"/>
            <a:ext cx="594000" cy="83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C:\Documents and Settings\Miluse\Local Settings\Temporary Internet Files\Content.IE5\GHVC8IR3\MP90038748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89" y="5868510"/>
            <a:ext cx="593208" cy="8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22288" y="1066800"/>
            <a:ext cx="8099425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File:Věřící-podíl.png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21.1.2010 [cit. 2013-08-28].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File:V%C4%9B%C5%99%C3%ADc%C3%AD-pod%C3%ADl.png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Soubor:Czech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Republic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demo.png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26.12.2009 [cit. 2013-08-28].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Soubor:Czech_Republic_demo.png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File:Pyramide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Republique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Tchèque.PNG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7.6.2008 [cit. 2013-08-29].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File:Pyramide_Republique_Tch%C3%A8que.PNG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Soubor:Female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baby.jpg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15.12.2006 [cit. 2013-08-30].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Soubor:Female_baby.jpg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Soubor:Bubble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wrap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play.jpg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25.10.2006 [cit. 2013-08-30].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Soubor:Bubble_wrap_play.jpg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Soubor:003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p4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dd.JPG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3.11.2010 [cit. 2013-08-30].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Soubor:003_p4_dd.JPG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Soubor:Touristenmassen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auf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der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Karlsbrücke.jpg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27.9.2005 [cit. 2013-09-01].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Soubor:Touristenmassen_auf_der_Karlsbr%C3%BCcke.jpg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File:Horácko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national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costumes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Baudyš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group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in Třebíč, Czech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Republic.jpg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24.6.2009 [cit. 2013-09-01].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/wiki/File:Hor%C3%A1cko_national_costumes_of_Baudy%C5%A1_group_in_T%C5%99eb%C3%AD%C4%8D,_Czech_Republic.jpg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809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522288" y="1066800"/>
            <a:ext cx="8316912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File:Erik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Švehlík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Senko.JPG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20.6.2011 [cit. 2013-09-01].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File:Erik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C5%A0vehl%C3%ADk_Senko.JPG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File:Visla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X21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lidé na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palubě.jpg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9.11.2008 [cit. 2013-09-01].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File:Visla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X21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,_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lid%C3%A9_na_palub%C4%9B.jpg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Obyvatelstvo Česka.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28.8.2013 [cit. 2013-09-01].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/wiki/Obyvatelstvo_%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C4%8Ceska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Soubor:Mapka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aglomerace.PNG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17.2.2010 [cit. 2013-09-01].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Soubor:Mapka_aglomerace.PNG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lvl="0" eaLnBrk="1" hangingPunct="1">
              <a:buClrTx/>
            </a:pP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Zeměpis České republiky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Praha: Nakladatelství České geografické společnosti, s.r.o., 2003. ISBN 80-86034-53-4.  </a:t>
            </a:r>
          </a:p>
          <a:p>
            <a:pPr lvl="0" eaLnBrk="1" hangingPunct="1">
              <a:buClrTx/>
            </a:pP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Geografie Česká republika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Praha: </a:t>
            </a:r>
            <a:r>
              <a:rPr lang="cs-CZ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SPN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Pedagogické nakladatelství, a. s., 2004. ISBN 80-7235-266-0. </a:t>
            </a:r>
          </a:p>
          <a:p>
            <a:pPr lvl="0" eaLnBrk="1" hangingPunct="1">
              <a:buClrTx/>
            </a:pP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Zeměpis naší vlasti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Praha: Nakladatelství České geografické společnosti, s. r. o., 2009. ISBN 978-80-86034-85-0</a:t>
            </a:r>
            <a:r>
              <a:rPr lang="cs-CZ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eaLnBrk="1" hangingPunct="1">
              <a:buClrTx/>
            </a:pPr>
            <a:r>
              <a:rPr lang="cs-CZ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www.office.com</a:t>
            </a:r>
            <a:r>
              <a:rPr lang="cs-CZ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s </a:t>
            </a:r>
            <a:r>
              <a:rPr lang="cs-CZ" dirty="0" smtClean="0"/>
              <a:t>obyvatelstvem 	ČR, s vývojem počtu obyvatel, věkovým a národnostním složením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Materiál rozvíjí nové znalosti a procvičuje vědomosti z nižších ročníků. 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Obyvatelstvo České republiky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56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02642" y="1230868"/>
            <a:ext cx="4387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Počet obyvatel</a:t>
            </a:r>
            <a:r>
              <a:rPr lang="cs-CZ" sz="2000" dirty="0" smtClean="0"/>
              <a:t>: </a:t>
            </a:r>
            <a:r>
              <a:rPr lang="da-DK" sz="2000" dirty="0" smtClean="0"/>
              <a:t>10</a:t>
            </a:r>
            <a:r>
              <a:rPr lang="da-DK" sz="2000" dirty="0"/>
              <a:t> 505 </a:t>
            </a:r>
            <a:r>
              <a:rPr lang="da-DK" sz="2000" dirty="0" smtClean="0"/>
              <a:t>445</a:t>
            </a:r>
            <a:r>
              <a:rPr lang="cs-CZ" dirty="0"/>
              <a:t> </a:t>
            </a:r>
            <a:r>
              <a:rPr lang="cs-CZ" sz="1200" dirty="0" smtClean="0"/>
              <a:t>(k 1. 1. 2012)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2642" y="1646353"/>
            <a:ext cx="720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Podobný počet obyvatel má: Řecko, Belgie, Portugalsko, Maďarsko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2238" y="2743200"/>
            <a:ext cx="2628000" cy="12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Zalidnění v</a:t>
            </a:r>
            <a:r>
              <a:rPr lang="cs-CZ" sz="2000" dirty="0" smtClean="0"/>
              <a:t> </a:t>
            </a:r>
            <a:r>
              <a:rPr lang="cs-CZ" sz="2000" b="1" dirty="0" smtClean="0"/>
              <a:t>Evropě: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ČR na 14. místě </a:t>
            </a:r>
            <a:br>
              <a:rPr lang="cs-CZ" sz="2000" dirty="0" smtClean="0"/>
            </a:br>
            <a:r>
              <a:rPr lang="cs-CZ" sz="2000" dirty="0" smtClean="0"/>
              <a:t>ze 44 států.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2642" y="2061838"/>
            <a:ext cx="760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Hustota zalidnění: </a:t>
            </a:r>
            <a:r>
              <a:rPr lang="cs-CZ" sz="2000" dirty="0" smtClean="0"/>
              <a:t>131 obyvatel/</a:t>
            </a:r>
            <a:r>
              <a:rPr lang="cs-CZ" sz="2000" dirty="0" err="1" smtClean="0"/>
              <a:t>km</a:t>
            </a:r>
            <a:r>
              <a:rPr lang="cs-CZ" sz="2000" baseline="30000" dirty="0" err="1" smtClean="0"/>
              <a:t>2</a:t>
            </a:r>
            <a:r>
              <a:rPr lang="cs-CZ" sz="2000" baseline="30000" dirty="0" smtClean="0"/>
              <a:t>  </a:t>
            </a:r>
            <a:r>
              <a:rPr lang="cs-CZ" sz="2000" dirty="0" smtClean="0"/>
              <a:t>- ČR středně zalidněný stát</a:t>
            </a:r>
            <a:endParaRPr lang="cs-CZ" sz="2000" dirty="0"/>
          </a:p>
        </p:txBody>
      </p:sp>
      <p:pic>
        <p:nvPicPr>
          <p:cNvPr id="2051" name="Picture 3" descr="C:\Documents and Settings\Miluse\Plocha\obr_projekt_slusovice\105\800px-Touristenmassen_auf_der_Karlsbrück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799"/>
            <a:ext cx="4299466" cy="322459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5713866" y="4304238"/>
            <a:ext cx="2628000" cy="12600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000" b="1" dirty="0">
                <a:solidFill>
                  <a:prstClr val="black"/>
                </a:solidFill>
              </a:rPr>
              <a:t>Zalidnění na světě:</a:t>
            </a:r>
            <a:r>
              <a:rPr lang="cs-CZ" sz="20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cs-CZ" sz="2000" dirty="0">
                <a:solidFill>
                  <a:prstClr val="black"/>
                </a:solidFill>
              </a:rPr>
              <a:t>ČR na 78. místě </a:t>
            </a:r>
            <a:r>
              <a:rPr lang="cs-CZ" sz="2000" dirty="0" smtClean="0">
                <a:solidFill>
                  <a:prstClr val="black"/>
                </a:solidFill>
              </a:rPr>
              <a:t/>
            </a:r>
            <a:br>
              <a:rPr lang="cs-CZ" sz="2000" dirty="0" smtClean="0">
                <a:solidFill>
                  <a:prstClr val="black"/>
                </a:solidFill>
              </a:rPr>
            </a:br>
            <a:r>
              <a:rPr lang="cs-CZ" sz="2000" dirty="0" smtClean="0">
                <a:solidFill>
                  <a:prstClr val="black"/>
                </a:solidFill>
              </a:rPr>
              <a:t>ze 194 států</a:t>
            </a:r>
            <a:r>
              <a:rPr lang="cs-CZ" sz="2000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počtu obyvatel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99757" y="914400"/>
            <a:ext cx="7301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 dán počty narozených, zemřelých, přistěhovalých a vystěhovalých.</a:t>
            </a:r>
          </a:p>
          <a:p>
            <a:r>
              <a:rPr lang="cs-CZ" b="1" dirty="0" smtClean="0"/>
              <a:t>Přirozený přírůstek </a:t>
            </a:r>
            <a:r>
              <a:rPr lang="cs-CZ" dirty="0" smtClean="0"/>
              <a:t>– rozdíl mezi počty narozených a zemřelých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49487264"/>
              </p:ext>
            </p:extLst>
          </p:nvPr>
        </p:nvGraphicFramePr>
        <p:xfrm>
          <a:off x="500641" y="4572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579690" y="3505200"/>
            <a:ext cx="150690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Přirozený </a:t>
            </a:r>
            <a:br>
              <a:rPr lang="cs-CZ" dirty="0" smtClean="0"/>
            </a:br>
            <a:r>
              <a:rPr lang="cs-CZ" dirty="0" smtClean="0"/>
              <a:t>úbytek, </a:t>
            </a:r>
          </a:p>
          <a:p>
            <a:pPr>
              <a:spcAft>
                <a:spcPts val="0"/>
              </a:spcAft>
            </a:pPr>
            <a:r>
              <a:rPr lang="cs-CZ" dirty="0" smtClean="0"/>
              <a:t>nízká </a:t>
            </a:r>
            <a:br>
              <a:rPr lang="cs-CZ" dirty="0" smtClean="0"/>
            </a:br>
            <a:r>
              <a:rPr lang="cs-CZ" dirty="0" smtClean="0"/>
              <a:t>porodnost,</a:t>
            </a:r>
          </a:p>
          <a:p>
            <a:pPr>
              <a:spcAft>
                <a:spcPts val="0"/>
              </a:spcAft>
            </a:pPr>
            <a:r>
              <a:rPr lang="cs-CZ" dirty="0" smtClean="0"/>
              <a:t>migrace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10514" y="3429000"/>
            <a:ext cx="15824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Přirozený </a:t>
            </a:r>
            <a:br>
              <a:rPr lang="cs-CZ" dirty="0" smtClean="0"/>
            </a:br>
            <a:r>
              <a:rPr lang="cs-CZ" dirty="0" smtClean="0"/>
              <a:t>úbytek,</a:t>
            </a:r>
            <a:br>
              <a:rPr lang="cs-CZ" dirty="0" smtClean="0"/>
            </a:br>
            <a:r>
              <a:rPr lang="cs-CZ" dirty="0" smtClean="0"/>
              <a:t>rodí se </a:t>
            </a:r>
            <a:br>
              <a:rPr lang="cs-CZ" dirty="0" smtClean="0"/>
            </a:br>
            <a:r>
              <a:rPr lang="cs-CZ" dirty="0" smtClean="0"/>
              <a:t>nejméně dětí </a:t>
            </a:r>
            <a:br>
              <a:rPr lang="cs-CZ" dirty="0" smtClean="0"/>
            </a:br>
            <a:r>
              <a:rPr lang="cs-CZ" dirty="0" smtClean="0"/>
              <a:t>v historii, </a:t>
            </a:r>
            <a:br>
              <a:rPr lang="cs-CZ" dirty="0" smtClean="0"/>
            </a:br>
            <a:r>
              <a:rPr lang="cs-CZ" dirty="0" smtClean="0"/>
              <a:t>přibývá </a:t>
            </a:r>
            <a:br>
              <a:rPr lang="cs-CZ" dirty="0" smtClean="0"/>
            </a:br>
            <a:r>
              <a:rPr lang="cs-CZ" dirty="0" smtClean="0"/>
              <a:t>starších</a:t>
            </a:r>
            <a:br>
              <a:rPr lang="cs-CZ" dirty="0" smtClean="0"/>
            </a:br>
            <a:r>
              <a:rPr lang="cs-CZ" dirty="0" smtClean="0"/>
              <a:t>lidí</a:t>
            </a:r>
            <a:br>
              <a:rPr lang="cs-CZ" dirty="0" smtClean="0"/>
            </a:b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001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počtu obyvatel ČR od r. 1993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" y="598741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Miluse\Plocha\obr_projekt_slusovice\105\800px-Czech_Republic_demo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18" y="1493378"/>
            <a:ext cx="6734792" cy="415873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0" y="1002268"/>
            <a:ext cx="596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Od osamostatnění v r. 1993 do roku 2010. (Data z </a:t>
            </a:r>
            <a:r>
              <a:rPr lang="cs-CZ" dirty="0" err="1" smtClean="0"/>
              <a:t>FAO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72400" y="2168262"/>
            <a:ext cx="461665" cy="26508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www.wikipeda.org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8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Rozmístění obyvatel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" y="598741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1856" y="1002268"/>
            <a:ext cx="6932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Nerovnoměrné</a:t>
            </a:r>
            <a:r>
              <a:rPr lang="cs-CZ" dirty="0" smtClean="0"/>
              <a:t>, způsobeno: 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geografickou polohou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přírodními faktory (</a:t>
            </a:r>
            <a:r>
              <a:rPr lang="cs-CZ" dirty="0" err="1" smtClean="0"/>
              <a:t>nadmoř</a:t>
            </a:r>
            <a:r>
              <a:rPr lang="cs-CZ" dirty="0" smtClean="0"/>
              <a:t>. výška, klima, úrodnost půd, suroviny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socioekonomickými a historickými faktory (stupeň urbanizace)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48400" y="3581400"/>
            <a:ext cx="24051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Nejméně</a:t>
            </a:r>
            <a:br>
              <a:rPr lang="cs-CZ" b="1" dirty="0" smtClean="0"/>
            </a:br>
            <a:r>
              <a:rPr lang="cs-CZ" b="1" dirty="0" smtClean="0"/>
              <a:t>zalidněné území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méně než </a:t>
            </a:r>
            <a:br>
              <a:rPr lang="cs-CZ" dirty="0" smtClean="0"/>
            </a:br>
            <a:r>
              <a:rPr lang="cs-CZ" dirty="0" smtClean="0"/>
              <a:t>50 obyv./</a:t>
            </a:r>
            <a:r>
              <a:rPr lang="cs-CZ" dirty="0" err="1" smtClean="0"/>
              <a:t>km</a:t>
            </a:r>
            <a:r>
              <a:rPr lang="cs-CZ" baseline="30000" dirty="0" err="1" smtClean="0"/>
              <a:t>2</a:t>
            </a:r>
            <a:endParaRPr lang="cs-CZ" baseline="30000" dirty="0" smtClean="0"/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Jesenicko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Jihočeské pohraničí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Západočeské </a:t>
            </a:r>
            <a:br>
              <a:rPr lang="cs-CZ" dirty="0" smtClean="0"/>
            </a:br>
            <a:r>
              <a:rPr lang="cs-CZ" dirty="0" smtClean="0"/>
              <a:t>pohraničí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48400" y="2210549"/>
            <a:ext cx="2377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Nejvíce </a:t>
            </a:r>
            <a:br>
              <a:rPr lang="cs-CZ" b="1" dirty="0" smtClean="0"/>
            </a:br>
            <a:r>
              <a:rPr lang="cs-CZ" b="1" dirty="0" smtClean="0"/>
              <a:t>zalidněné území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nad 200 </a:t>
            </a:r>
            <a:r>
              <a:rPr lang="cs-CZ" dirty="0">
                <a:solidFill>
                  <a:prstClr val="black"/>
                </a:solidFill>
              </a:rPr>
              <a:t>obyv./</a:t>
            </a:r>
            <a:r>
              <a:rPr lang="cs-CZ" dirty="0" err="1" smtClean="0">
                <a:solidFill>
                  <a:prstClr val="black"/>
                </a:solidFill>
              </a:rPr>
              <a:t>km</a:t>
            </a:r>
            <a:r>
              <a:rPr lang="cs-CZ" baseline="30000" dirty="0" err="1" smtClean="0">
                <a:solidFill>
                  <a:prstClr val="black"/>
                </a:solidFill>
              </a:rPr>
              <a:t>2</a:t>
            </a:r>
            <a:r>
              <a:rPr lang="cs-CZ" baseline="30000" dirty="0" smtClean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městské aglomerace.</a:t>
            </a:r>
            <a:endParaRPr lang="cs-CZ" dirty="0"/>
          </a:p>
        </p:txBody>
      </p:sp>
      <p:pic>
        <p:nvPicPr>
          <p:cNvPr id="7170" name="Picture 2" descr="C:\Documents and Settings\Miluse\Plocha\obr_projekt_slusovice\105\Mapka_aglomerac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7" y="2438400"/>
            <a:ext cx="5537579" cy="290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45457" y="5353050"/>
            <a:ext cx="329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Aglomerace v ČR, zdroj </a:t>
            </a:r>
            <a:r>
              <a:rPr lang="cs-CZ" sz="1600" dirty="0" err="1" smtClean="0"/>
              <a:t>Wikipedia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879523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Věkové složení obyvatelstva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87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9600" y="1185442"/>
            <a:ext cx="7419019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sz="2000" b="1" dirty="0" smtClean="0"/>
              <a:t>Dochází ke stárnutí české populace </a:t>
            </a:r>
            <a:r>
              <a:rPr lang="cs-CZ" sz="2000" dirty="0" smtClean="0"/>
              <a:t>(trend vyspělých zemí).</a:t>
            </a:r>
          </a:p>
          <a:p>
            <a:r>
              <a:rPr lang="cs-CZ" sz="2000" dirty="0" smtClean="0"/>
              <a:t>Prodlužuje se střední délka života (naděje na dožití):</a:t>
            </a:r>
          </a:p>
          <a:p>
            <a:pPr marL="1080000" indent="-180000">
              <a:buFont typeface="Arial" pitchFamily="34" charset="0"/>
              <a:buChar char="▪"/>
            </a:pPr>
            <a:r>
              <a:rPr lang="cs-CZ" sz="2000" dirty="0" smtClean="0"/>
              <a:t>u mužů 72 let</a:t>
            </a:r>
          </a:p>
          <a:p>
            <a:pPr marL="1080000" indent="-180000">
              <a:buFont typeface="Arial" pitchFamily="34" charset="0"/>
              <a:buChar char="▪"/>
            </a:pPr>
            <a:r>
              <a:rPr lang="cs-CZ" sz="2000" dirty="0" smtClean="0"/>
              <a:t>u žen 78 let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9660" y="2667000"/>
            <a:ext cx="4572000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Proč?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sz="2000" dirty="0" smtClean="0"/>
              <a:t>Zlepšil se zdravotní stav obyvatelstva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sz="2000" dirty="0" smtClean="0"/>
              <a:t>Změnily se stravovací návyky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sz="2000" dirty="0" smtClean="0"/>
              <a:t>Snížila se porodnost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" y="4267200"/>
            <a:ext cx="62199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Průměrný věk 39 let </a:t>
            </a:r>
            <a:r>
              <a:rPr lang="cs-CZ" sz="2000" dirty="0" smtClean="0"/>
              <a:t>(za 10 let se zvýšil o 2,5 roku). 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Převažuje mírně počet žen, dožívají se vyššího věku.</a:t>
            </a:r>
          </a:p>
          <a:p>
            <a:r>
              <a:rPr lang="cs-CZ" sz="2000" dirty="0" smtClean="0"/>
              <a:t>Rodí se více chlapců než děvčat.</a:t>
            </a:r>
            <a:endParaRPr lang="cs-CZ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0" t="18245" r="10084" b="24501"/>
          <a:stretch/>
        </p:blipFill>
        <p:spPr bwMode="auto">
          <a:xfrm>
            <a:off x="5610235" y="2053127"/>
            <a:ext cx="2737054" cy="193731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44862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38" l="20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00" y="5344862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25" t="18460" r="20462" b="17217"/>
          <a:stretch/>
        </p:blipFill>
        <p:spPr bwMode="auto">
          <a:xfrm>
            <a:off x="6932335" y="4297110"/>
            <a:ext cx="1414954" cy="146526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08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360363"/>
            <a:ext cx="83058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Složení obyvatelstva ČR podle věku a pohlaví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Documents and Settings\Miluse\Plocha\obr_projekt_slusovice\105\800px-Pyramide_Republique_Tchèqu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94116"/>
            <a:ext cx="6129507" cy="424468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58000" y="1394116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t</a:t>
            </a:r>
            <a:r>
              <a:rPr lang="cs-CZ" sz="2000" dirty="0" smtClean="0"/>
              <a:t>zv. </a:t>
            </a:r>
            <a:br>
              <a:rPr lang="cs-CZ" sz="2000" dirty="0" smtClean="0"/>
            </a:br>
            <a:r>
              <a:rPr lang="cs-CZ" sz="2000" b="1" dirty="0" smtClean="0"/>
              <a:t>věková </a:t>
            </a:r>
            <a:br>
              <a:rPr lang="cs-CZ" sz="2000" b="1" dirty="0" smtClean="0"/>
            </a:br>
            <a:r>
              <a:rPr lang="cs-CZ" sz="2000" b="1" dirty="0" smtClean="0"/>
              <a:t>pyramida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949935" y="2743200"/>
            <a:ext cx="1749197" cy="2913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sz="2000" b="1" dirty="0" smtClean="0"/>
              <a:t>Úkol:</a:t>
            </a:r>
          </a:p>
          <a:p>
            <a:r>
              <a:rPr lang="cs-CZ" sz="2000" dirty="0" smtClean="0"/>
              <a:t>Pokuste se </a:t>
            </a:r>
            <a:br>
              <a:rPr lang="cs-CZ" sz="2000" dirty="0" smtClean="0"/>
            </a:br>
            <a:r>
              <a:rPr lang="cs-CZ" sz="2000" dirty="0" smtClean="0"/>
              <a:t>vysvětlit,</a:t>
            </a:r>
            <a:br>
              <a:rPr lang="cs-CZ" sz="2000" dirty="0" smtClean="0"/>
            </a:br>
            <a:r>
              <a:rPr lang="cs-CZ" sz="2000" dirty="0" smtClean="0"/>
              <a:t>pomocí grafu,</a:t>
            </a:r>
            <a:br>
              <a:rPr lang="cs-CZ" sz="2000" dirty="0" smtClean="0"/>
            </a:br>
            <a:r>
              <a:rPr lang="cs-CZ" sz="2000" dirty="0" smtClean="0"/>
              <a:t>vztah mezi </a:t>
            </a:r>
            <a:br>
              <a:rPr lang="cs-CZ" sz="2000" dirty="0" smtClean="0"/>
            </a:br>
            <a:r>
              <a:rPr lang="cs-CZ" sz="2000" dirty="0" smtClean="0"/>
              <a:t>věkem</a:t>
            </a:r>
            <a:br>
              <a:rPr lang="cs-CZ" sz="2000" dirty="0" smtClean="0"/>
            </a:br>
            <a:r>
              <a:rPr lang="cs-CZ" sz="2000" dirty="0" smtClean="0"/>
              <a:t>a počtem</a:t>
            </a:r>
            <a:br>
              <a:rPr lang="cs-CZ" sz="2000" dirty="0" smtClean="0"/>
            </a:br>
            <a:r>
              <a:rPr lang="cs-CZ" sz="2000" dirty="0" smtClean="0"/>
              <a:t>obyvatel ČR</a:t>
            </a:r>
            <a:br>
              <a:rPr lang="cs-CZ" sz="2000" dirty="0" smtClean="0"/>
            </a:br>
            <a:r>
              <a:rPr lang="cs-CZ" sz="2000" dirty="0" smtClean="0"/>
              <a:t>v roce 2007. 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95600" y="5389942"/>
            <a:ext cx="1834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Počet obyvatel v tisících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62000" y="1456817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věk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68911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Ekonomická aktivita obyvatelstva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9" y="595634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9600" y="4952410"/>
            <a:ext cx="4685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Úkol:</a:t>
            </a:r>
            <a:r>
              <a:rPr lang="cs-CZ" dirty="0" smtClean="0"/>
              <a:t> Vysvětlete význam věty </a:t>
            </a:r>
            <a:br>
              <a:rPr lang="cs-CZ" dirty="0" smtClean="0"/>
            </a:br>
            <a:r>
              <a:rPr lang="cs-CZ" dirty="0" smtClean="0"/>
              <a:t>„Narůstá počet obyvatel důchodového věku </a:t>
            </a:r>
            <a:br>
              <a:rPr lang="cs-CZ" dirty="0" smtClean="0"/>
            </a:br>
            <a:r>
              <a:rPr lang="cs-CZ" dirty="0" smtClean="0"/>
              <a:t>ve vztahu k občanům ekonomicky aktivním.“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2269" y="1219200"/>
            <a:ext cx="5692584" cy="75918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sz="2000" b="1" dirty="0" smtClean="0"/>
              <a:t>Obyvatelstvo v produktivním věku (15-59 let)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65,3 %, z toho ekonomicky aktivních 45 %.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72269" y="2047173"/>
            <a:ext cx="4438274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Snížilo se procento zaměstnaných žen (z 47,7 % na 39,3 %).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47038" y="3295627"/>
            <a:ext cx="3314701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Zvýšila se nezaměstnanost </a:t>
            </a:r>
            <a:br>
              <a:rPr lang="cs-CZ" sz="2000" dirty="0" smtClean="0"/>
            </a:br>
            <a:r>
              <a:rPr lang="cs-CZ" sz="2000" dirty="0" smtClean="0"/>
              <a:t>od 90. let ze 4 % na 9 %. </a:t>
            </a:r>
            <a:endParaRPr lang="cs-CZ" sz="2000" dirty="0"/>
          </a:p>
        </p:txBody>
      </p:sp>
      <p:pic>
        <p:nvPicPr>
          <p:cNvPr id="8194" name="Picture 2" descr="C:\Documents and Settings\Miluse\Plocha\obr_projekt_slusovice\105\800px-Visla,_X21,_lidé_na_palubě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28" y="4110394"/>
            <a:ext cx="3109323" cy="17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Miluse\Plocha\obr_projekt_slusovice\105\450px-Erik_Švehlík_Senk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18" y="990600"/>
            <a:ext cx="1727200" cy="23050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Miluse\Plocha\obr_projekt_slusovice\105\800px-Horácko_national_costumes_of_Baudyš_group_in_Třebíč,_Czech_Republi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29"/>
          <a:stretch/>
        </p:blipFill>
        <p:spPr bwMode="auto">
          <a:xfrm>
            <a:off x="672269" y="2901009"/>
            <a:ext cx="3975931" cy="197569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7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10014</TotalTime>
  <Words>1106</Words>
  <Application>Microsoft Office PowerPoint</Application>
  <PresentationFormat>Předvádění na obrazovce (4:3)</PresentationFormat>
  <Paragraphs>159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Aspekt</vt:lpstr>
      <vt:lpstr>Česká republika  Obyvatelstvo Z_105_Česká_republika_Obyvatelstvo</vt:lpstr>
      <vt:lpstr>Anotace:</vt:lpstr>
      <vt:lpstr>Obyvatelstvo České republiky</vt:lpstr>
      <vt:lpstr>Vývoj počtu obyvatel ČR</vt:lpstr>
      <vt:lpstr>Vývoj počtu obyvatel ČR od r. 1993</vt:lpstr>
      <vt:lpstr>Rozmístění obyvatel ČR</vt:lpstr>
      <vt:lpstr>Věkové složení obyvatelstva ČR</vt:lpstr>
      <vt:lpstr>Složení obyvatelstva ČR podle věku a pohlaví</vt:lpstr>
      <vt:lpstr>Ekonomická aktivita obyvatelstva ČR</vt:lpstr>
      <vt:lpstr>Národnostní složení obyvatelstva ČR</vt:lpstr>
      <vt:lpstr>Náboženské vyznání obyvatel ČR</vt:lpstr>
      <vt:lpstr>Shrnutí: Obyvatelstvo ČR</vt:lpstr>
      <vt:lpstr>Pro bystré hlavy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443</cp:revision>
  <cp:lastPrinted>2014-11-02T17:14:10Z</cp:lastPrinted>
  <dcterms:created xsi:type="dcterms:W3CDTF">1601-01-01T00:00:00Z</dcterms:created>
  <dcterms:modified xsi:type="dcterms:W3CDTF">2014-11-04T20:23:31Z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