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302" r:id="rId6"/>
    <p:sldId id="300" r:id="rId7"/>
    <p:sldId id="303" r:id="rId8"/>
    <p:sldId id="301" r:id="rId9"/>
    <p:sldId id="304" r:id="rId10"/>
    <p:sldId id="305" r:id="rId11"/>
    <p:sldId id="306" r:id="rId12"/>
    <p:sldId id="307" r:id="rId13"/>
    <p:sldId id="308" r:id="rId14"/>
    <p:sldId id="309" r:id="rId15"/>
    <p:sldId id="273" r:id="rId16"/>
    <p:sldId id="290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FF9900"/>
    <a:srgbClr val="33CC33"/>
    <a:srgbClr val="FFFF66"/>
    <a:srgbClr val="E3DE00"/>
    <a:srgbClr val="FFCC00"/>
    <a:srgbClr val="F6007B"/>
    <a:srgbClr val="FF2190"/>
    <a:srgbClr val="E2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Orná půda</c:v>
                </c:pt>
                <c:pt idx="1">
                  <c:v>Louky, pastviny</c:v>
                </c:pt>
                <c:pt idx="2">
                  <c:v>Ostatní zemědělská půda</c:v>
                </c:pt>
              </c:strCache>
            </c:strRef>
          </c:cat>
          <c:val>
            <c:numRef>
              <c:f>List1!$B$2:$B$4</c:f>
              <c:numCache>
                <c:formatCode>0.00%</c:formatCode>
                <c:ptCount val="3"/>
                <c:pt idx="0">
                  <c:v>0.71599999999999997</c:v>
                </c:pt>
                <c:pt idx="1">
                  <c:v>0.22800000000000001</c:v>
                </c:pt>
                <c:pt idx="2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84684809135696"/>
          <c:y val="0.12962897866105627"/>
          <c:w val="0.29683151448174239"/>
          <c:h val="0.31093034683356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F7D49-C437-49D1-BF0B-00982F3994DB}" type="doc">
      <dgm:prSet loTypeId="urn:microsoft.com/office/officeart/2005/8/layout/gear1" loCatId="process" qsTypeId="urn:microsoft.com/office/officeart/2005/8/quickstyle/3d2" qsCatId="3D" csTypeId="urn:microsoft.com/office/officeart/2005/8/colors/colorful1" csCatId="colorful" phldr="1"/>
      <dgm:spPr/>
    </dgm:pt>
    <dgm:pt modelId="{83EA676D-AE70-4FF8-A8DC-F5D8A288DF8C}">
      <dgm:prSet phldrT="[Text]" custT="1"/>
      <dgm:spPr/>
      <dgm:t>
        <a:bodyPr/>
        <a:lstStyle/>
        <a:p>
          <a:r>
            <a:rPr lang="cs-CZ" sz="2000" dirty="0" smtClean="0"/>
            <a:t>Zajišťuje</a:t>
          </a:r>
          <a:br>
            <a:rPr lang="cs-CZ" sz="2000" dirty="0" smtClean="0"/>
          </a:br>
          <a:r>
            <a:rPr lang="cs-CZ" sz="2000" dirty="0" smtClean="0"/>
            <a:t>obživu</a:t>
          </a:r>
          <a:endParaRPr lang="cs-CZ" sz="2000" dirty="0"/>
        </a:p>
      </dgm:t>
    </dgm:pt>
    <dgm:pt modelId="{731DEF4E-33F6-4B1B-86BF-84EE31E7754C}" type="parTrans" cxnId="{5FF9CC39-56A7-44F4-93F1-F23191C8E27A}">
      <dgm:prSet/>
      <dgm:spPr/>
      <dgm:t>
        <a:bodyPr/>
        <a:lstStyle/>
        <a:p>
          <a:endParaRPr lang="cs-CZ"/>
        </a:p>
      </dgm:t>
    </dgm:pt>
    <dgm:pt modelId="{C03E6112-739D-45FA-83DA-09274736092A}" type="sibTrans" cxnId="{5FF9CC39-56A7-44F4-93F1-F23191C8E27A}">
      <dgm:prSet/>
      <dgm:spPr/>
      <dgm:t>
        <a:bodyPr/>
        <a:lstStyle/>
        <a:p>
          <a:endParaRPr lang="cs-CZ"/>
        </a:p>
      </dgm:t>
    </dgm:pt>
    <dgm:pt modelId="{2865162C-D101-4A62-9833-382A44A640ED}">
      <dgm:prSet phldrT="[Text]"/>
      <dgm:spPr>
        <a:solidFill>
          <a:srgbClr val="E28700"/>
        </a:solidFill>
      </dgm:spPr>
      <dgm:t>
        <a:bodyPr/>
        <a:lstStyle/>
        <a:p>
          <a:r>
            <a:rPr lang="cs-CZ" dirty="0" smtClean="0"/>
            <a:t>Nejstarší</a:t>
          </a:r>
          <a:br>
            <a:rPr lang="cs-CZ" dirty="0" smtClean="0"/>
          </a:br>
          <a:r>
            <a:rPr lang="cs-CZ" dirty="0" smtClean="0"/>
            <a:t>činnost</a:t>
          </a:r>
          <a:br>
            <a:rPr lang="cs-CZ" dirty="0" smtClean="0"/>
          </a:br>
          <a:r>
            <a:rPr lang="cs-CZ" dirty="0" smtClean="0"/>
            <a:t>člověka</a:t>
          </a:r>
          <a:endParaRPr lang="cs-CZ" dirty="0"/>
        </a:p>
      </dgm:t>
    </dgm:pt>
    <dgm:pt modelId="{7EA6472D-306E-492E-A7FB-B86C248B7C39}" type="parTrans" cxnId="{6FF96879-0368-41B7-A1D6-C1C93D830F7D}">
      <dgm:prSet/>
      <dgm:spPr/>
      <dgm:t>
        <a:bodyPr/>
        <a:lstStyle/>
        <a:p>
          <a:endParaRPr lang="cs-CZ"/>
        </a:p>
      </dgm:t>
    </dgm:pt>
    <dgm:pt modelId="{99AA3BB1-B549-459A-B01F-F0EDB015E962}" type="sibTrans" cxnId="{6FF96879-0368-41B7-A1D6-C1C93D830F7D}">
      <dgm:prSet/>
      <dgm:spPr>
        <a:solidFill>
          <a:srgbClr val="E28700"/>
        </a:solidFill>
      </dgm:spPr>
      <dgm:t>
        <a:bodyPr/>
        <a:lstStyle/>
        <a:p>
          <a:endParaRPr lang="cs-CZ"/>
        </a:p>
      </dgm:t>
    </dgm:pt>
    <dgm:pt modelId="{73E008FF-9AE6-4D36-A345-B5EA40B8D807}">
      <dgm:prSet phldrT="[Text]"/>
      <dgm:spPr/>
      <dgm:t>
        <a:bodyPr/>
        <a:lstStyle/>
        <a:p>
          <a:r>
            <a:rPr lang="cs-CZ" dirty="0" smtClean="0"/>
            <a:t>Primární</a:t>
          </a:r>
          <a:br>
            <a:rPr lang="cs-CZ" dirty="0" smtClean="0"/>
          </a:br>
          <a:r>
            <a:rPr lang="cs-CZ" dirty="0" smtClean="0"/>
            <a:t>sektor</a:t>
          </a:r>
          <a:endParaRPr lang="cs-CZ" dirty="0"/>
        </a:p>
      </dgm:t>
    </dgm:pt>
    <dgm:pt modelId="{7F76E4D6-7046-4E57-AACF-F884707E2EC2}" type="parTrans" cxnId="{61F0C2A9-3680-4771-8B59-55D2FE07B3AC}">
      <dgm:prSet/>
      <dgm:spPr/>
      <dgm:t>
        <a:bodyPr/>
        <a:lstStyle/>
        <a:p>
          <a:endParaRPr lang="cs-CZ"/>
        </a:p>
      </dgm:t>
    </dgm:pt>
    <dgm:pt modelId="{A34A2E97-3308-4D2E-95AD-A42EABBE2602}" type="sibTrans" cxnId="{61F0C2A9-3680-4771-8B59-55D2FE07B3AC}">
      <dgm:prSet/>
      <dgm:spPr/>
      <dgm:t>
        <a:bodyPr/>
        <a:lstStyle/>
        <a:p>
          <a:endParaRPr lang="cs-CZ"/>
        </a:p>
      </dgm:t>
    </dgm:pt>
    <dgm:pt modelId="{5E530595-A4AF-42AB-BF9E-BA0A6DE1866D}" type="pres">
      <dgm:prSet presAssocID="{C8DF7D49-C437-49D1-BF0B-00982F3994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69A2A2-4845-4D11-888D-FC81ED497739}" type="pres">
      <dgm:prSet presAssocID="{83EA676D-AE70-4FF8-A8DC-F5D8A288DF8C}" presName="gear1" presStyleLbl="node1" presStyleIdx="0" presStyleCnt="3" custLinFactNeighborX="-454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E0366A-C37D-4471-BE1D-F8CFEEF16166}" type="pres">
      <dgm:prSet presAssocID="{83EA676D-AE70-4FF8-A8DC-F5D8A288DF8C}" presName="gear1srcNode" presStyleLbl="node1" presStyleIdx="0" presStyleCnt="3"/>
      <dgm:spPr/>
      <dgm:t>
        <a:bodyPr/>
        <a:lstStyle/>
        <a:p>
          <a:endParaRPr lang="cs-CZ"/>
        </a:p>
      </dgm:t>
    </dgm:pt>
    <dgm:pt modelId="{49A11C4C-6FB9-4228-892E-5F37F01208DC}" type="pres">
      <dgm:prSet presAssocID="{83EA676D-AE70-4FF8-A8DC-F5D8A288DF8C}" presName="gear1dstNode" presStyleLbl="node1" presStyleIdx="0" presStyleCnt="3"/>
      <dgm:spPr/>
      <dgm:t>
        <a:bodyPr/>
        <a:lstStyle/>
        <a:p>
          <a:endParaRPr lang="cs-CZ"/>
        </a:p>
      </dgm:t>
    </dgm:pt>
    <dgm:pt modelId="{DE9E020B-3AAD-474B-807C-59C57D612AEF}" type="pres">
      <dgm:prSet presAssocID="{2865162C-D101-4A62-9833-382A44A640ED}" presName="gear2" presStyleLbl="node1" presStyleIdx="1" presStyleCnt="3" custLinFactNeighborX="-20000" custLinFactNeighborY="-3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8FC2E1-6BF9-4A52-9AFC-B1A58A1D15ED}" type="pres">
      <dgm:prSet presAssocID="{2865162C-D101-4A62-9833-382A44A640ED}" presName="gear2srcNode" presStyleLbl="node1" presStyleIdx="1" presStyleCnt="3"/>
      <dgm:spPr/>
      <dgm:t>
        <a:bodyPr/>
        <a:lstStyle/>
        <a:p>
          <a:endParaRPr lang="cs-CZ"/>
        </a:p>
      </dgm:t>
    </dgm:pt>
    <dgm:pt modelId="{588586A9-1254-49E6-B0AC-28BE970CD8AF}" type="pres">
      <dgm:prSet presAssocID="{2865162C-D101-4A62-9833-382A44A640ED}" presName="gear2dstNode" presStyleLbl="node1" presStyleIdx="1" presStyleCnt="3"/>
      <dgm:spPr/>
      <dgm:t>
        <a:bodyPr/>
        <a:lstStyle/>
        <a:p>
          <a:endParaRPr lang="cs-CZ"/>
        </a:p>
      </dgm:t>
    </dgm:pt>
    <dgm:pt modelId="{7C67F658-F0C6-4BCE-AAC3-EC023DB9A674}" type="pres">
      <dgm:prSet presAssocID="{73E008FF-9AE6-4D36-A345-B5EA40B8D807}" presName="gear3" presStyleLbl="node1" presStyleIdx="2" presStyleCnt="3"/>
      <dgm:spPr/>
      <dgm:t>
        <a:bodyPr/>
        <a:lstStyle/>
        <a:p>
          <a:endParaRPr lang="cs-CZ"/>
        </a:p>
      </dgm:t>
    </dgm:pt>
    <dgm:pt modelId="{0AD8C9BB-19D9-4D93-B093-A4A746D05CC4}" type="pres">
      <dgm:prSet presAssocID="{73E008FF-9AE6-4D36-A345-B5EA40B8D8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9D8D89-99E3-4947-AE19-7503C2126407}" type="pres">
      <dgm:prSet presAssocID="{73E008FF-9AE6-4D36-A345-B5EA40B8D807}" presName="gear3srcNode" presStyleLbl="node1" presStyleIdx="2" presStyleCnt="3"/>
      <dgm:spPr/>
      <dgm:t>
        <a:bodyPr/>
        <a:lstStyle/>
        <a:p>
          <a:endParaRPr lang="cs-CZ"/>
        </a:p>
      </dgm:t>
    </dgm:pt>
    <dgm:pt modelId="{9659BC05-B20E-46A6-8416-213F9EB84619}" type="pres">
      <dgm:prSet presAssocID="{73E008FF-9AE6-4D36-A345-B5EA40B8D807}" presName="gear3dstNode" presStyleLbl="node1" presStyleIdx="2" presStyleCnt="3"/>
      <dgm:spPr/>
      <dgm:t>
        <a:bodyPr/>
        <a:lstStyle/>
        <a:p>
          <a:endParaRPr lang="cs-CZ"/>
        </a:p>
      </dgm:t>
    </dgm:pt>
    <dgm:pt modelId="{C81538B6-4298-40DE-8F03-F9939B4ED815}" type="pres">
      <dgm:prSet presAssocID="{C03E6112-739D-45FA-83DA-09274736092A}" presName="connector1" presStyleLbl="sibTrans2D1" presStyleIdx="0" presStyleCnt="3" custLinFactNeighborX="-4985" custLinFactNeighborY="1107"/>
      <dgm:spPr/>
      <dgm:t>
        <a:bodyPr/>
        <a:lstStyle/>
        <a:p>
          <a:endParaRPr lang="cs-CZ"/>
        </a:p>
      </dgm:t>
    </dgm:pt>
    <dgm:pt modelId="{7F8C1012-E78F-48B3-B21C-E24FC4818632}" type="pres">
      <dgm:prSet presAssocID="{99AA3BB1-B549-459A-B01F-F0EDB015E962}" presName="connector2" presStyleLbl="sibTrans2D1" presStyleIdx="1" presStyleCnt="3" custLinFactNeighborX="-12484" custLinFactNeighborY="-24"/>
      <dgm:spPr/>
      <dgm:t>
        <a:bodyPr/>
        <a:lstStyle/>
        <a:p>
          <a:endParaRPr lang="cs-CZ"/>
        </a:p>
      </dgm:t>
    </dgm:pt>
    <dgm:pt modelId="{3057FF9F-DED9-4011-88A5-C67B0FCA46EB}" type="pres">
      <dgm:prSet presAssocID="{A34A2E97-3308-4D2E-95AD-A42EABBE2602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5A5B081F-1189-4B61-BD3D-D5425FDE2998}" type="presOf" srcId="{73E008FF-9AE6-4D36-A345-B5EA40B8D807}" destId="{0AD8C9BB-19D9-4D93-B093-A4A746D05CC4}" srcOrd="1" destOrd="0" presId="urn:microsoft.com/office/officeart/2005/8/layout/gear1"/>
    <dgm:cxn modelId="{B8114987-B228-41FB-AE30-3872443247F1}" type="presOf" srcId="{2865162C-D101-4A62-9833-382A44A640ED}" destId="{DE9E020B-3AAD-474B-807C-59C57D612AEF}" srcOrd="0" destOrd="0" presId="urn:microsoft.com/office/officeart/2005/8/layout/gear1"/>
    <dgm:cxn modelId="{191408E2-8F43-4363-B610-D0212A39F1D7}" type="presOf" srcId="{83EA676D-AE70-4FF8-A8DC-F5D8A288DF8C}" destId="{3169A2A2-4845-4D11-888D-FC81ED497739}" srcOrd="0" destOrd="0" presId="urn:microsoft.com/office/officeart/2005/8/layout/gear1"/>
    <dgm:cxn modelId="{90AE5FDE-5AFF-405E-AD3C-3BDF42563C52}" type="presOf" srcId="{73E008FF-9AE6-4D36-A345-B5EA40B8D807}" destId="{BB9D8D89-99E3-4947-AE19-7503C2126407}" srcOrd="2" destOrd="0" presId="urn:microsoft.com/office/officeart/2005/8/layout/gear1"/>
    <dgm:cxn modelId="{61F0C2A9-3680-4771-8B59-55D2FE07B3AC}" srcId="{C8DF7D49-C437-49D1-BF0B-00982F3994DB}" destId="{73E008FF-9AE6-4D36-A345-B5EA40B8D807}" srcOrd="2" destOrd="0" parTransId="{7F76E4D6-7046-4E57-AACF-F884707E2EC2}" sibTransId="{A34A2E97-3308-4D2E-95AD-A42EABBE2602}"/>
    <dgm:cxn modelId="{520E4697-BF9D-441B-A2CE-9924688CE6FB}" type="presOf" srcId="{A34A2E97-3308-4D2E-95AD-A42EABBE2602}" destId="{3057FF9F-DED9-4011-88A5-C67B0FCA46EB}" srcOrd="0" destOrd="0" presId="urn:microsoft.com/office/officeart/2005/8/layout/gear1"/>
    <dgm:cxn modelId="{5FF9CC39-56A7-44F4-93F1-F23191C8E27A}" srcId="{C8DF7D49-C437-49D1-BF0B-00982F3994DB}" destId="{83EA676D-AE70-4FF8-A8DC-F5D8A288DF8C}" srcOrd="0" destOrd="0" parTransId="{731DEF4E-33F6-4B1B-86BF-84EE31E7754C}" sibTransId="{C03E6112-739D-45FA-83DA-09274736092A}"/>
    <dgm:cxn modelId="{7CF63E13-CA31-4056-B894-238E23288D90}" type="presOf" srcId="{C8DF7D49-C437-49D1-BF0B-00982F3994DB}" destId="{5E530595-A4AF-42AB-BF9E-BA0A6DE1866D}" srcOrd="0" destOrd="0" presId="urn:microsoft.com/office/officeart/2005/8/layout/gear1"/>
    <dgm:cxn modelId="{6FF96879-0368-41B7-A1D6-C1C93D830F7D}" srcId="{C8DF7D49-C437-49D1-BF0B-00982F3994DB}" destId="{2865162C-D101-4A62-9833-382A44A640ED}" srcOrd="1" destOrd="0" parTransId="{7EA6472D-306E-492E-A7FB-B86C248B7C39}" sibTransId="{99AA3BB1-B549-459A-B01F-F0EDB015E962}"/>
    <dgm:cxn modelId="{068BB32D-43A4-4B25-A912-6381B0F1294C}" type="presOf" srcId="{C03E6112-739D-45FA-83DA-09274736092A}" destId="{C81538B6-4298-40DE-8F03-F9939B4ED815}" srcOrd="0" destOrd="0" presId="urn:microsoft.com/office/officeart/2005/8/layout/gear1"/>
    <dgm:cxn modelId="{193B5723-F9C6-462D-AD59-01DDA09062BF}" type="presOf" srcId="{73E008FF-9AE6-4D36-A345-B5EA40B8D807}" destId="{7C67F658-F0C6-4BCE-AAC3-EC023DB9A674}" srcOrd="0" destOrd="0" presId="urn:microsoft.com/office/officeart/2005/8/layout/gear1"/>
    <dgm:cxn modelId="{BADA3263-81EC-4C02-93FD-CE46A1227547}" type="presOf" srcId="{2865162C-D101-4A62-9833-382A44A640ED}" destId="{2E8FC2E1-6BF9-4A52-9AFC-B1A58A1D15ED}" srcOrd="1" destOrd="0" presId="urn:microsoft.com/office/officeart/2005/8/layout/gear1"/>
    <dgm:cxn modelId="{68C46F54-2020-4F6E-A17C-EB05CE7BA32B}" type="presOf" srcId="{99AA3BB1-B549-459A-B01F-F0EDB015E962}" destId="{7F8C1012-E78F-48B3-B21C-E24FC4818632}" srcOrd="0" destOrd="0" presId="urn:microsoft.com/office/officeart/2005/8/layout/gear1"/>
    <dgm:cxn modelId="{F78B37B9-A2B8-42C2-93BE-B8820BB96BB0}" type="presOf" srcId="{83EA676D-AE70-4FF8-A8DC-F5D8A288DF8C}" destId="{49A11C4C-6FB9-4228-892E-5F37F01208DC}" srcOrd="2" destOrd="0" presId="urn:microsoft.com/office/officeart/2005/8/layout/gear1"/>
    <dgm:cxn modelId="{AC872A31-2A9E-490E-B13E-792166A635CD}" type="presOf" srcId="{2865162C-D101-4A62-9833-382A44A640ED}" destId="{588586A9-1254-49E6-B0AC-28BE970CD8AF}" srcOrd="2" destOrd="0" presId="urn:microsoft.com/office/officeart/2005/8/layout/gear1"/>
    <dgm:cxn modelId="{684668C4-F4FD-45A7-AAD2-AA845AD8B335}" type="presOf" srcId="{83EA676D-AE70-4FF8-A8DC-F5D8A288DF8C}" destId="{ECE0366A-C37D-4471-BE1D-F8CFEEF16166}" srcOrd="1" destOrd="0" presId="urn:microsoft.com/office/officeart/2005/8/layout/gear1"/>
    <dgm:cxn modelId="{B1A6DB70-9664-46A9-8E82-FBA691ED4450}" type="presOf" srcId="{73E008FF-9AE6-4D36-A345-B5EA40B8D807}" destId="{9659BC05-B20E-46A6-8416-213F9EB84619}" srcOrd="3" destOrd="0" presId="urn:microsoft.com/office/officeart/2005/8/layout/gear1"/>
    <dgm:cxn modelId="{A1F519D8-BA9F-4D2E-89F7-095A039B5B50}" type="presParOf" srcId="{5E530595-A4AF-42AB-BF9E-BA0A6DE1866D}" destId="{3169A2A2-4845-4D11-888D-FC81ED497739}" srcOrd="0" destOrd="0" presId="urn:microsoft.com/office/officeart/2005/8/layout/gear1"/>
    <dgm:cxn modelId="{22B22C0F-57BA-4A5E-BAB0-E68AFE65D45B}" type="presParOf" srcId="{5E530595-A4AF-42AB-BF9E-BA0A6DE1866D}" destId="{ECE0366A-C37D-4471-BE1D-F8CFEEF16166}" srcOrd="1" destOrd="0" presId="urn:microsoft.com/office/officeart/2005/8/layout/gear1"/>
    <dgm:cxn modelId="{D3CCADF7-D73C-45EE-A1C8-D7AF9CA2485E}" type="presParOf" srcId="{5E530595-A4AF-42AB-BF9E-BA0A6DE1866D}" destId="{49A11C4C-6FB9-4228-892E-5F37F01208DC}" srcOrd="2" destOrd="0" presId="urn:microsoft.com/office/officeart/2005/8/layout/gear1"/>
    <dgm:cxn modelId="{6EFDFE5A-DEF7-4D81-84E1-420C2068F616}" type="presParOf" srcId="{5E530595-A4AF-42AB-BF9E-BA0A6DE1866D}" destId="{DE9E020B-3AAD-474B-807C-59C57D612AEF}" srcOrd="3" destOrd="0" presId="urn:microsoft.com/office/officeart/2005/8/layout/gear1"/>
    <dgm:cxn modelId="{C0F8F28C-091E-47DC-AFEB-B05535E40D3B}" type="presParOf" srcId="{5E530595-A4AF-42AB-BF9E-BA0A6DE1866D}" destId="{2E8FC2E1-6BF9-4A52-9AFC-B1A58A1D15ED}" srcOrd="4" destOrd="0" presId="urn:microsoft.com/office/officeart/2005/8/layout/gear1"/>
    <dgm:cxn modelId="{971E66EA-E902-46EB-862A-223840980327}" type="presParOf" srcId="{5E530595-A4AF-42AB-BF9E-BA0A6DE1866D}" destId="{588586A9-1254-49E6-B0AC-28BE970CD8AF}" srcOrd="5" destOrd="0" presId="urn:microsoft.com/office/officeart/2005/8/layout/gear1"/>
    <dgm:cxn modelId="{814EC204-BBDE-4C62-B427-30BB2556E91B}" type="presParOf" srcId="{5E530595-A4AF-42AB-BF9E-BA0A6DE1866D}" destId="{7C67F658-F0C6-4BCE-AAC3-EC023DB9A674}" srcOrd="6" destOrd="0" presId="urn:microsoft.com/office/officeart/2005/8/layout/gear1"/>
    <dgm:cxn modelId="{18240260-2B22-4FFC-9F1D-3D69622950F3}" type="presParOf" srcId="{5E530595-A4AF-42AB-BF9E-BA0A6DE1866D}" destId="{0AD8C9BB-19D9-4D93-B093-A4A746D05CC4}" srcOrd="7" destOrd="0" presId="urn:microsoft.com/office/officeart/2005/8/layout/gear1"/>
    <dgm:cxn modelId="{2B49872C-D2A4-4F1A-902B-F0CB77858A48}" type="presParOf" srcId="{5E530595-A4AF-42AB-BF9E-BA0A6DE1866D}" destId="{BB9D8D89-99E3-4947-AE19-7503C2126407}" srcOrd="8" destOrd="0" presId="urn:microsoft.com/office/officeart/2005/8/layout/gear1"/>
    <dgm:cxn modelId="{6E2D1F7D-C91A-43D7-8DCB-6BAC5AE04B01}" type="presParOf" srcId="{5E530595-A4AF-42AB-BF9E-BA0A6DE1866D}" destId="{9659BC05-B20E-46A6-8416-213F9EB84619}" srcOrd="9" destOrd="0" presId="urn:microsoft.com/office/officeart/2005/8/layout/gear1"/>
    <dgm:cxn modelId="{7AFB8851-C9C8-40DE-9555-9EDDD24F42FB}" type="presParOf" srcId="{5E530595-A4AF-42AB-BF9E-BA0A6DE1866D}" destId="{C81538B6-4298-40DE-8F03-F9939B4ED815}" srcOrd="10" destOrd="0" presId="urn:microsoft.com/office/officeart/2005/8/layout/gear1"/>
    <dgm:cxn modelId="{6E90DB29-F6E8-4D5D-B974-E82FD3126182}" type="presParOf" srcId="{5E530595-A4AF-42AB-BF9E-BA0A6DE1866D}" destId="{7F8C1012-E78F-48B3-B21C-E24FC4818632}" srcOrd="11" destOrd="0" presId="urn:microsoft.com/office/officeart/2005/8/layout/gear1"/>
    <dgm:cxn modelId="{0FA29CE4-3CA2-4A1D-B707-480AD4BBABEC}" type="presParOf" srcId="{5E530595-A4AF-42AB-BF9E-BA0A6DE1866D}" destId="{3057FF9F-DED9-4011-88A5-C67B0FCA46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4D2C9-86CD-47C4-A604-4A67DBE6C3DE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B90523E-97A9-4DD4-89A7-1B58070255A3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Reliéf, nadmořská výška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AC46DD2C-0E83-41A9-91C4-7CE75E155C05}" type="parTrans" cxnId="{E77B1A2B-39EC-4890-BDDA-0EC3CAEA764E}">
      <dgm:prSet/>
      <dgm:spPr/>
      <dgm:t>
        <a:bodyPr/>
        <a:lstStyle/>
        <a:p>
          <a:endParaRPr lang="cs-CZ"/>
        </a:p>
      </dgm:t>
    </dgm:pt>
    <dgm:pt modelId="{62017416-BCB8-4FC0-AB39-8695ACF4F7D5}" type="sibTrans" cxnId="{E77B1A2B-39EC-4890-BDDA-0EC3CAEA764E}">
      <dgm:prSet/>
      <dgm:spPr/>
      <dgm:t>
        <a:bodyPr/>
        <a:lstStyle/>
        <a:p>
          <a:endParaRPr lang="cs-CZ"/>
        </a:p>
      </dgm:t>
    </dgm:pt>
    <dgm:pt modelId="{27D54C17-8308-45D1-A9BB-08302E722766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Kvalita půd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C4CE05CF-32EB-480C-872F-08FDCF10CB7C}" type="parTrans" cxnId="{5C042C40-7755-4583-A697-9D2DDBF69612}">
      <dgm:prSet/>
      <dgm:spPr/>
      <dgm:t>
        <a:bodyPr/>
        <a:lstStyle/>
        <a:p>
          <a:endParaRPr lang="cs-CZ"/>
        </a:p>
      </dgm:t>
    </dgm:pt>
    <dgm:pt modelId="{04F71205-2ECA-4058-B3E0-65F78183B764}" type="sibTrans" cxnId="{5C042C40-7755-4583-A697-9D2DDBF69612}">
      <dgm:prSet/>
      <dgm:spPr/>
      <dgm:t>
        <a:bodyPr/>
        <a:lstStyle/>
        <a:p>
          <a:endParaRPr lang="cs-CZ"/>
        </a:p>
      </dgm:t>
    </dgm:pt>
    <dgm:pt modelId="{A4D59A4B-F5E8-4A34-B73C-FCC59490D851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Klimatické podmínky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087ACA65-DE86-4ECA-9DA6-CEAB35425133}" type="parTrans" cxnId="{A52B071F-A9AF-48D8-8B07-E2CE587DE3DD}">
      <dgm:prSet/>
      <dgm:spPr/>
      <dgm:t>
        <a:bodyPr/>
        <a:lstStyle/>
        <a:p>
          <a:endParaRPr lang="cs-CZ"/>
        </a:p>
      </dgm:t>
    </dgm:pt>
    <dgm:pt modelId="{1EE5B12F-594B-4EAE-B495-8C240FFFA26E}" type="sibTrans" cxnId="{A52B071F-A9AF-48D8-8B07-E2CE587DE3DD}">
      <dgm:prSet/>
      <dgm:spPr/>
      <dgm:t>
        <a:bodyPr/>
        <a:lstStyle/>
        <a:p>
          <a:endParaRPr lang="cs-CZ"/>
        </a:p>
      </dgm:t>
    </dgm:pt>
    <dgm:pt modelId="{C56D4666-D1D8-433B-8F58-D252E185DD85}" type="pres">
      <dgm:prSet presAssocID="{7B04D2C9-86CD-47C4-A604-4A67DBE6C3DE}" presName="diagram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40235311-E037-4D18-A69F-D728912C34B3}" type="pres">
      <dgm:prSet presAssocID="{2B90523E-97A9-4DD4-89A7-1B58070255A3}" presName="composite" presStyleCnt="0"/>
      <dgm:spPr/>
    </dgm:pt>
    <dgm:pt modelId="{C63D1E09-6D8E-4C5E-89B6-FC3923032479}" type="pres">
      <dgm:prSet presAssocID="{2B90523E-97A9-4DD4-89A7-1B58070255A3}" presName="Image" presStyleLbl="bgShp" presStyleIdx="0" presStyleCnt="3" custLinFactNeighborX="-32300" custLinFactNeighborY="-198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39B2AA8-5CAC-4E3E-B96E-623CA945F6CF}" type="pres">
      <dgm:prSet presAssocID="{2B90523E-97A9-4DD4-89A7-1B58070255A3}" presName="Parent" presStyleLbl="node0" presStyleIdx="0" presStyleCnt="3" custScaleX="91751" custLinFactNeighborX="-54500" custLinFactNeighborY="586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37997F-CFFB-4002-9404-95D09133A9DB}" type="pres">
      <dgm:prSet presAssocID="{62017416-BCB8-4FC0-AB39-8695ACF4F7D5}" presName="sibTrans" presStyleCnt="0"/>
      <dgm:spPr/>
    </dgm:pt>
    <dgm:pt modelId="{4BB8DCF6-B713-468A-81C7-C0E2A99688BC}" type="pres">
      <dgm:prSet presAssocID="{27D54C17-8308-45D1-A9BB-08302E722766}" presName="composite" presStyleCnt="0"/>
      <dgm:spPr/>
    </dgm:pt>
    <dgm:pt modelId="{8448EF70-544A-4125-91F0-E0C3FC969830}" type="pres">
      <dgm:prSet presAssocID="{27D54C17-8308-45D1-A9BB-08302E722766}" presName="Image" presStyleLbl="bgShp" presStyleIdx="1" presStyleCnt="3" custLinFactNeighborX="34729" custLinFactNeighborY="-1737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239316F-16A7-4805-8009-DD6442489811}" type="pres">
      <dgm:prSet presAssocID="{27D54C17-8308-45D1-A9BB-08302E722766}" presName="Parent" presStyleLbl="node0" presStyleIdx="1" presStyleCnt="3" custScaleX="91797" custLinFactNeighborX="25653" custLinFactNeighborY="391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CBEFB7-2025-4F0A-9C5A-31482B38C2F2}" type="pres">
      <dgm:prSet presAssocID="{04F71205-2ECA-4058-B3E0-65F78183B764}" presName="sibTrans" presStyleCnt="0"/>
      <dgm:spPr/>
    </dgm:pt>
    <dgm:pt modelId="{BDA9E9E7-C7B8-4B0A-9D66-741DE4DE5A55}" type="pres">
      <dgm:prSet presAssocID="{A4D59A4B-F5E8-4A34-B73C-FCC59490D851}" presName="composite" presStyleCnt="0"/>
      <dgm:spPr/>
    </dgm:pt>
    <dgm:pt modelId="{AA96B21D-FBE8-4FAE-832E-17341F88360C}" type="pres">
      <dgm:prSet presAssocID="{A4D59A4B-F5E8-4A34-B73C-FCC59490D851}" presName="Image" presStyleLbl="bgShp" presStyleIdx="2" presStyleCnt="3" custLinFactNeighborX="1227" custLinFactNeighborY="-17185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2918B0B1-EDCB-4DD6-8B84-4F32AA4B20AE}" type="pres">
      <dgm:prSet presAssocID="{A4D59A4B-F5E8-4A34-B73C-FCC59490D851}" presName="Parent" presStyleLbl="node0" presStyleIdx="2" presStyleCnt="3" custScaleX="91797" custLinFactNeighborX="-11226" custLinFactNeighborY="77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7776FB-5239-4EA7-A299-E712DAD4F2FC}" type="presOf" srcId="{27D54C17-8308-45D1-A9BB-08302E722766}" destId="{5239316F-16A7-4805-8009-DD6442489811}" srcOrd="0" destOrd="0" presId="urn:microsoft.com/office/officeart/2008/layout/BendingPictureCaption"/>
    <dgm:cxn modelId="{E77B1A2B-39EC-4890-BDDA-0EC3CAEA764E}" srcId="{7B04D2C9-86CD-47C4-A604-4A67DBE6C3DE}" destId="{2B90523E-97A9-4DD4-89A7-1B58070255A3}" srcOrd="0" destOrd="0" parTransId="{AC46DD2C-0E83-41A9-91C4-7CE75E155C05}" sibTransId="{62017416-BCB8-4FC0-AB39-8695ACF4F7D5}"/>
    <dgm:cxn modelId="{5C042C40-7755-4583-A697-9D2DDBF69612}" srcId="{7B04D2C9-86CD-47C4-A604-4A67DBE6C3DE}" destId="{27D54C17-8308-45D1-A9BB-08302E722766}" srcOrd="1" destOrd="0" parTransId="{C4CE05CF-32EB-480C-872F-08FDCF10CB7C}" sibTransId="{04F71205-2ECA-4058-B3E0-65F78183B764}"/>
    <dgm:cxn modelId="{E4AD3665-E67E-445B-8CBD-8B3BC02D2B87}" type="presOf" srcId="{2B90523E-97A9-4DD4-89A7-1B58070255A3}" destId="{739B2AA8-5CAC-4E3E-B96E-623CA945F6CF}" srcOrd="0" destOrd="0" presId="urn:microsoft.com/office/officeart/2008/layout/BendingPictureCaption"/>
    <dgm:cxn modelId="{EE26BEDA-C151-4DD9-AD3E-518D294702E2}" type="presOf" srcId="{7B04D2C9-86CD-47C4-A604-4A67DBE6C3DE}" destId="{C56D4666-D1D8-433B-8F58-D252E185DD85}" srcOrd="0" destOrd="0" presId="urn:microsoft.com/office/officeart/2008/layout/BendingPictureCaption"/>
    <dgm:cxn modelId="{A52B071F-A9AF-48D8-8B07-E2CE587DE3DD}" srcId="{7B04D2C9-86CD-47C4-A604-4A67DBE6C3DE}" destId="{A4D59A4B-F5E8-4A34-B73C-FCC59490D851}" srcOrd="2" destOrd="0" parTransId="{087ACA65-DE86-4ECA-9DA6-CEAB35425133}" sibTransId="{1EE5B12F-594B-4EAE-B495-8C240FFFA26E}"/>
    <dgm:cxn modelId="{D7839975-9D05-4BDC-BD79-00CB6EDF35A3}" type="presOf" srcId="{A4D59A4B-F5E8-4A34-B73C-FCC59490D851}" destId="{2918B0B1-EDCB-4DD6-8B84-4F32AA4B20AE}" srcOrd="0" destOrd="0" presId="urn:microsoft.com/office/officeart/2008/layout/BendingPictureCaption"/>
    <dgm:cxn modelId="{CE333AE5-CB57-4954-94EC-71DC66CC248F}" type="presParOf" srcId="{C56D4666-D1D8-433B-8F58-D252E185DD85}" destId="{40235311-E037-4D18-A69F-D728912C34B3}" srcOrd="0" destOrd="0" presId="urn:microsoft.com/office/officeart/2008/layout/BendingPictureCaption"/>
    <dgm:cxn modelId="{22687975-AFC1-4229-9C77-06F77E98A15D}" type="presParOf" srcId="{40235311-E037-4D18-A69F-D728912C34B3}" destId="{C63D1E09-6D8E-4C5E-89B6-FC3923032479}" srcOrd="0" destOrd="0" presId="urn:microsoft.com/office/officeart/2008/layout/BendingPictureCaption"/>
    <dgm:cxn modelId="{2C24F660-916E-4EEB-970E-B0CEBA4345B4}" type="presParOf" srcId="{40235311-E037-4D18-A69F-D728912C34B3}" destId="{739B2AA8-5CAC-4E3E-B96E-623CA945F6CF}" srcOrd="1" destOrd="0" presId="urn:microsoft.com/office/officeart/2008/layout/BendingPictureCaption"/>
    <dgm:cxn modelId="{515E40C2-7990-40DD-B70F-C816296A27B4}" type="presParOf" srcId="{C56D4666-D1D8-433B-8F58-D252E185DD85}" destId="{0F37997F-CFFB-4002-9404-95D09133A9DB}" srcOrd="1" destOrd="0" presId="urn:microsoft.com/office/officeart/2008/layout/BendingPictureCaption"/>
    <dgm:cxn modelId="{5E2E2A58-0A09-4B3E-B855-844DC6092899}" type="presParOf" srcId="{C56D4666-D1D8-433B-8F58-D252E185DD85}" destId="{4BB8DCF6-B713-468A-81C7-C0E2A99688BC}" srcOrd="2" destOrd="0" presId="urn:microsoft.com/office/officeart/2008/layout/BendingPictureCaption"/>
    <dgm:cxn modelId="{0BD7728E-27F2-4389-9ED7-7C5BA1BF8DBB}" type="presParOf" srcId="{4BB8DCF6-B713-468A-81C7-C0E2A99688BC}" destId="{8448EF70-544A-4125-91F0-E0C3FC969830}" srcOrd="0" destOrd="0" presId="urn:microsoft.com/office/officeart/2008/layout/BendingPictureCaption"/>
    <dgm:cxn modelId="{9C558BC2-BF91-4B6F-A1EE-9087F82E1DE4}" type="presParOf" srcId="{4BB8DCF6-B713-468A-81C7-C0E2A99688BC}" destId="{5239316F-16A7-4805-8009-DD6442489811}" srcOrd="1" destOrd="0" presId="urn:microsoft.com/office/officeart/2008/layout/BendingPictureCaption"/>
    <dgm:cxn modelId="{B5C1F26D-9D74-40C2-86D0-FF54CE4F10E4}" type="presParOf" srcId="{C56D4666-D1D8-433B-8F58-D252E185DD85}" destId="{17CBEFB7-2025-4F0A-9C5A-31482B38C2F2}" srcOrd="3" destOrd="0" presId="urn:microsoft.com/office/officeart/2008/layout/BendingPictureCaption"/>
    <dgm:cxn modelId="{EB8EB555-2F59-4389-B037-9113514A8DF6}" type="presParOf" srcId="{C56D4666-D1D8-433B-8F58-D252E185DD85}" destId="{BDA9E9E7-C7B8-4B0A-9D66-741DE4DE5A55}" srcOrd="4" destOrd="0" presId="urn:microsoft.com/office/officeart/2008/layout/BendingPictureCaption"/>
    <dgm:cxn modelId="{3F114A8A-EB0F-4A37-8CD9-1C851F5EFFA6}" type="presParOf" srcId="{BDA9E9E7-C7B8-4B0A-9D66-741DE4DE5A55}" destId="{AA96B21D-FBE8-4FAE-832E-17341F88360C}" srcOrd="0" destOrd="0" presId="urn:microsoft.com/office/officeart/2008/layout/BendingPictureCaption"/>
    <dgm:cxn modelId="{3604C418-C02F-47AF-AC6D-A30606E65BC1}" type="presParOf" srcId="{BDA9E9E7-C7B8-4B0A-9D66-741DE4DE5A55}" destId="{2918B0B1-EDCB-4DD6-8B84-4F32AA4B20A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A2A2-4845-4D11-888D-FC81ED497739}">
      <dsp:nvSpPr>
        <dsp:cNvPr id="0" name=""/>
        <dsp:cNvSpPr/>
      </dsp:nvSpPr>
      <dsp:spPr>
        <a:xfrm>
          <a:off x="2007881" y="2187098"/>
          <a:ext cx="2598419" cy="259841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Zajišťuje</a:t>
          </a:r>
          <a:br>
            <a:rPr lang="cs-CZ" sz="2000" kern="1200" dirty="0" smtClean="0"/>
          </a:br>
          <a:r>
            <a:rPr lang="cs-CZ" sz="2000" kern="1200" dirty="0" smtClean="0"/>
            <a:t>obživu</a:t>
          </a:r>
          <a:endParaRPr lang="cs-CZ" sz="2000" kern="1200" dirty="0"/>
        </a:p>
      </dsp:txBody>
      <dsp:txXfrm>
        <a:off x="2530279" y="2795765"/>
        <a:ext cx="1553623" cy="1335641"/>
      </dsp:txXfrm>
    </dsp:sp>
    <dsp:sp modelId="{DE9E020B-3AAD-474B-807C-59C57D612AEF}">
      <dsp:nvSpPr>
        <dsp:cNvPr id="0" name=""/>
        <dsp:cNvSpPr/>
      </dsp:nvSpPr>
      <dsp:spPr>
        <a:xfrm>
          <a:off x="236219" y="1567011"/>
          <a:ext cx="1889760" cy="1889760"/>
        </a:xfrm>
        <a:prstGeom prst="gear6">
          <a:avLst/>
        </a:prstGeom>
        <a:solidFill>
          <a:srgbClr val="E287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Nejstarší</a:t>
          </a:r>
          <a:br>
            <a:rPr lang="cs-CZ" sz="1500" kern="1200" dirty="0" smtClean="0"/>
          </a:br>
          <a:r>
            <a:rPr lang="cs-CZ" sz="1500" kern="1200" dirty="0" smtClean="0"/>
            <a:t>činnost</a:t>
          </a:r>
          <a:br>
            <a:rPr lang="cs-CZ" sz="1500" kern="1200" dirty="0" smtClean="0"/>
          </a:br>
          <a:r>
            <a:rPr lang="cs-CZ" sz="1500" kern="1200" dirty="0" smtClean="0"/>
            <a:t>člověka</a:t>
          </a:r>
          <a:endParaRPr lang="cs-CZ" sz="1500" kern="1200" dirty="0"/>
        </a:p>
      </dsp:txBody>
      <dsp:txXfrm>
        <a:off x="711972" y="2045639"/>
        <a:ext cx="938254" cy="932504"/>
      </dsp:txXfrm>
    </dsp:sp>
    <dsp:sp modelId="{7C67F658-F0C6-4BCE-AAC3-EC023DB9A674}">
      <dsp:nvSpPr>
        <dsp:cNvPr id="0" name=""/>
        <dsp:cNvSpPr/>
      </dsp:nvSpPr>
      <dsp:spPr>
        <a:xfrm rot="20700000">
          <a:off x="1672630" y="269184"/>
          <a:ext cx="1851579" cy="1851579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Primární</a:t>
          </a:r>
          <a:br>
            <a:rPr lang="cs-CZ" sz="1500" kern="1200" dirty="0" smtClean="0"/>
          </a:br>
          <a:r>
            <a:rPr lang="cs-CZ" sz="1500" kern="1200" dirty="0" smtClean="0"/>
            <a:t>sektor</a:t>
          </a:r>
          <a:endParaRPr lang="cs-CZ" sz="1500" kern="1200" dirty="0"/>
        </a:p>
      </dsp:txBody>
      <dsp:txXfrm rot="-20700000">
        <a:off x="2078736" y="675290"/>
        <a:ext cx="1039368" cy="1039368"/>
      </dsp:txXfrm>
    </dsp:sp>
    <dsp:sp modelId="{C81538B6-4298-40DE-8F03-F9939B4ED815}">
      <dsp:nvSpPr>
        <dsp:cNvPr id="0" name=""/>
        <dsp:cNvSpPr/>
      </dsp:nvSpPr>
      <dsp:spPr>
        <a:xfrm>
          <a:off x="1766239" y="1828479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C1012-E78F-48B3-B21C-E24FC4818632}">
      <dsp:nvSpPr>
        <dsp:cNvPr id="0" name=""/>
        <dsp:cNvSpPr/>
      </dsp:nvSpPr>
      <dsp:spPr>
        <a:xfrm>
          <a:off x="-22180" y="1151939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E287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7FF9F-DED9-4011-88A5-C67B0FCA46EB}">
      <dsp:nvSpPr>
        <dsp:cNvPr id="0" name=""/>
        <dsp:cNvSpPr/>
      </dsp:nvSpPr>
      <dsp:spPr>
        <a:xfrm>
          <a:off x="1244341" y="-138655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D1E09-6D8E-4C5E-89B6-FC3923032479}">
      <dsp:nvSpPr>
        <dsp:cNvPr id="0" name=""/>
        <dsp:cNvSpPr/>
      </dsp:nvSpPr>
      <dsp:spPr>
        <a:xfrm>
          <a:off x="0" y="0"/>
          <a:ext cx="2730651" cy="20179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9B2AA8-5CAC-4E3E-B96E-623CA945F6CF}">
      <dsp:nvSpPr>
        <dsp:cNvPr id="0" name=""/>
        <dsp:cNvSpPr/>
      </dsp:nvSpPr>
      <dsp:spPr>
        <a:xfrm>
          <a:off x="228594" y="2018963"/>
          <a:ext cx="2158908" cy="565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Reliéf, nadmořská výška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28594" y="2018963"/>
        <a:ext cx="2158908" cy="565466"/>
      </dsp:txXfrm>
    </dsp:sp>
    <dsp:sp modelId="{8448EF70-544A-4125-91F0-E0C3FC969830}">
      <dsp:nvSpPr>
        <dsp:cNvPr id="0" name=""/>
        <dsp:cNvSpPr/>
      </dsp:nvSpPr>
      <dsp:spPr>
        <a:xfrm>
          <a:off x="4965548" y="5"/>
          <a:ext cx="2730651" cy="201794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39316F-16A7-4805-8009-DD6442489811}">
      <dsp:nvSpPr>
        <dsp:cNvPr id="0" name=""/>
        <dsp:cNvSpPr/>
      </dsp:nvSpPr>
      <dsp:spPr>
        <a:xfrm>
          <a:off x="5277832" y="1908590"/>
          <a:ext cx="2159990" cy="565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Kvalita půd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5277832" y="1908590"/>
        <a:ext cx="2159990" cy="565466"/>
      </dsp:txXfrm>
    </dsp:sp>
    <dsp:sp modelId="{AA96B21D-FBE8-4FAE-832E-17341F88360C}">
      <dsp:nvSpPr>
        <dsp:cNvPr id="0" name=""/>
        <dsp:cNvSpPr/>
      </dsp:nvSpPr>
      <dsp:spPr>
        <a:xfrm>
          <a:off x="2477385" y="2196286"/>
          <a:ext cx="2730651" cy="201794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18B0B1-EDCB-4DD6-8B84-4F32AA4B20AE}">
      <dsp:nvSpPr>
        <dsp:cNvPr id="0" name=""/>
        <dsp:cNvSpPr/>
      </dsp:nvSpPr>
      <dsp:spPr>
        <a:xfrm>
          <a:off x="2828180" y="4230178"/>
          <a:ext cx="2159990" cy="565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Klimatické podmínky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828180" y="4230178"/>
        <a:ext cx="2159990" cy="565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Zemědělství – vývoj, půdní fond</a:t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Z_110_Česká_republika_Zemědělství_vývoj_půdní_fond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Využití </a:t>
            </a: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zemědělského půdního fondu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5076" y="1419505"/>
            <a:ext cx="239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Orná půda</a:t>
            </a:r>
          </a:p>
          <a:p>
            <a:r>
              <a:rPr lang="cs-CZ" dirty="0" smtClean="0"/>
              <a:t>v nížinných oblastech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moravské úvaly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Polabí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Poohří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43600" y="1196959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Louky a pastviny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zatravněné pozemky </a:t>
            </a:r>
            <a:br>
              <a:rPr lang="cs-CZ" dirty="0" smtClean="0"/>
            </a:br>
            <a:r>
              <a:rPr lang="cs-CZ" dirty="0" smtClean="0"/>
              <a:t>pro krmení dobytka </a:t>
            </a:r>
            <a:br>
              <a:rPr lang="cs-CZ" dirty="0" smtClean="0"/>
            </a:br>
            <a:r>
              <a:rPr lang="cs-CZ" dirty="0" smtClean="0"/>
              <a:t>(tráva, seno)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/>
              <a:t>n</a:t>
            </a:r>
            <a:r>
              <a:rPr lang="cs-CZ" dirty="0" smtClean="0"/>
              <a:t>a svažitějších </a:t>
            </a:r>
            <a:br>
              <a:rPr lang="cs-CZ" dirty="0" smtClean="0"/>
            </a:br>
            <a:r>
              <a:rPr lang="cs-CZ" dirty="0" smtClean="0"/>
              <a:t>pozemcích, kde není přístup zemědělské mechanizace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22769" y="3529496"/>
            <a:ext cx="4354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Ostatní zemědělská půda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chmelnice: Žatecko, Rakovnicko, Haná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vinice: jižní Morava, Mělnicko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ovocné sady: Litoměřicko, Kolínsko</a:t>
            </a:r>
            <a:br>
              <a:rPr lang="cs-CZ" dirty="0" smtClean="0"/>
            </a:br>
            <a:r>
              <a:rPr lang="cs-CZ" dirty="0" smtClean="0"/>
              <a:t>Dolnomoravský úval</a:t>
            </a:r>
            <a:endParaRPr lang="cs-CZ" dirty="0"/>
          </a:p>
        </p:txBody>
      </p:sp>
      <p:pic>
        <p:nvPicPr>
          <p:cNvPr id="6146" name="Picture 2" descr="C:\Documents and Settings\Miluse\Plocha\obr_projekt_slusovice\110\Flickr_-_Nicholas_T_-_Big_Sky_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3350133"/>
            <a:ext cx="3200400" cy="24003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10\kukuřič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3" r="19963"/>
          <a:stretch/>
        </p:blipFill>
        <p:spPr bwMode="auto">
          <a:xfrm>
            <a:off x="3073098" y="1227746"/>
            <a:ext cx="2744452" cy="186084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Miluse\Plocha\obr_projekt_slusovice\110\Flickr_-_Nicholas_T_-_Buffalo_Valley_(5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57" y="5124958"/>
            <a:ext cx="2785573" cy="1250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91366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Stav zemědělského půdního fondu ČR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8000" y="1981200"/>
            <a:ext cx="3762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Klesá rozloha orné půdy, přibývá </a:t>
            </a:r>
            <a:br>
              <a:rPr lang="cs-CZ" dirty="0" smtClean="0"/>
            </a:br>
            <a:r>
              <a:rPr lang="cs-CZ" dirty="0" smtClean="0"/>
              <a:t>travních porostů (louky a pastviny) </a:t>
            </a:r>
            <a:br>
              <a:rPr lang="cs-CZ" dirty="0" smtClean="0"/>
            </a:br>
            <a:r>
              <a:rPr lang="cs-CZ" dirty="0" smtClean="0"/>
              <a:t>v podhorských oblastech.</a:t>
            </a:r>
            <a:br>
              <a:rPr lang="cs-CZ" dirty="0" smtClean="0"/>
            </a:br>
            <a:r>
              <a:rPr lang="cs-CZ" dirty="0" smtClean="0"/>
              <a:t>Jde o pozitivní ekonomický směr.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15444" y="12192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Celková rozloha zemědělské </a:t>
            </a:r>
            <a:br>
              <a:rPr lang="cs-CZ" dirty="0" smtClean="0"/>
            </a:br>
            <a:r>
              <a:rPr lang="cs-CZ" dirty="0" smtClean="0"/>
              <a:t>půdy se v podstatě nemění.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8000" y="3581400"/>
            <a:ext cx="7488000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Nejvhodnější přírodní podmínky pro zemědělství</a:t>
            </a:r>
          </a:p>
          <a:p>
            <a:r>
              <a:rPr lang="cs-CZ" dirty="0" smtClean="0"/>
              <a:t>Kde je málo členitý reliéf, teplé klima, kvalitní půdy (černozemě),</a:t>
            </a:r>
          </a:p>
          <a:p>
            <a:r>
              <a:rPr lang="cs-CZ" dirty="0" smtClean="0"/>
              <a:t>v nížinách podél dolních toků řek - Moravské úvaly, Polabí, dolní Poohří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46567" y="4724400"/>
            <a:ext cx="7488000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Špatné přírodní podmínky pro zemědělství</a:t>
            </a:r>
          </a:p>
          <a:p>
            <a:r>
              <a:rPr lang="cs-CZ" dirty="0" smtClean="0"/>
              <a:t>V horských, vrchovinných a pahorkatých oblastech – pohraniční hory, </a:t>
            </a:r>
            <a:br>
              <a:rPr lang="cs-CZ" dirty="0" smtClean="0"/>
            </a:br>
            <a:r>
              <a:rPr lang="cs-CZ" dirty="0" smtClean="0"/>
              <a:t>Českomoravská vrchovina</a:t>
            </a:r>
            <a:endParaRPr lang="cs-CZ" dirty="0"/>
          </a:p>
        </p:txBody>
      </p:sp>
      <p:pic>
        <p:nvPicPr>
          <p:cNvPr id="7170" name="Picture 2" descr="C:\Documents and Settings\Miluse\Plocha\obr_projekt_slusovice\110\otépky slám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8637"/>
            <a:ext cx="3107650" cy="21080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uiExpand="1" build="p" animBg="1"/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91366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Shrnutí učiva, odpovídej na otázky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3706" y="974992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Jaký je význam zemědělství?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0331" y="1274748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Zajistit obživu obyvatelstva</a:t>
            </a:r>
            <a:r>
              <a:rPr lang="cs-CZ" dirty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a suroviny pro další odvětví. </a:t>
            </a:r>
            <a:endParaRPr lang="cs-CZ" dirty="0">
              <a:ln>
                <a:solidFill>
                  <a:srgbClr val="CC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3706" y="159114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Které plodiny nejvíce dovážíme?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0331" y="1828800"/>
            <a:ext cx="691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Subtropické ovoce, tropické pochutiny, vlnu, bavlnu, krmné směsi</a:t>
            </a:r>
            <a:r>
              <a:rPr lang="cs-CZ" sz="2000" dirty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3785" y="2175919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Které plodiny nejvíce vyvážíme?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7357" y="2484471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Chmel, sladovnický ječmen, pivo, výrobky živočišného původu.</a:t>
            </a:r>
            <a:endParaRPr lang="cs-CZ" sz="1600" dirty="0">
              <a:ln>
                <a:solidFill>
                  <a:srgbClr val="CC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3706" y="281940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Co vyjadřuje struktura půdního fondu?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26955" y="2819400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CC0000"/>
                  </a:solidFill>
                </a:ln>
                <a:solidFill>
                  <a:srgbClr val="FF6600"/>
                </a:solidFill>
              </a:rPr>
              <a:t>Využití půdy.</a:t>
            </a:r>
            <a:endParaRPr lang="cs-CZ" dirty="0">
              <a:ln>
                <a:solidFill>
                  <a:srgbClr val="CC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5041" y="3188732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Podle obrázků popiš strukturu půdního fondu.</a:t>
            </a:r>
            <a:endParaRPr lang="cs-CZ" dirty="0"/>
          </a:p>
        </p:txBody>
      </p:sp>
      <p:pic>
        <p:nvPicPr>
          <p:cNvPr id="8194" name="Picture 2" descr="C:\Documents and Settings\Miluse\Plocha\obr_projekt_slusovice\110\Flickr_-_Nicholas_T_-_Big_Sky_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/>
          <a:stretch/>
        </p:blipFill>
        <p:spPr bwMode="auto">
          <a:xfrm>
            <a:off x="606978" y="3657600"/>
            <a:ext cx="2534531" cy="19389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iluse\Plocha\obr_projekt_slusovice\110\lesy šuma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9852" b="31631"/>
          <a:stretch/>
        </p:blipFill>
        <p:spPr bwMode="auto">
          <a:xfrm>
            <a:off x="3264554" y="3657600"/>
            <a:ext cx="2556000" cy="192624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Miluse\Plocha\obr_projekt_slusovice\110\měs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/>
          <a:stretch/>
        </p:blipFill>
        <p:spPr bwMode="auto">
          <a:xfrm>
            <a:off x="5943600" y="3657600"/>
            <a:ext cx="2569645" cy="193893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15914" y="5620065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Zemědělský půdní fond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942870" y="5583842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Lesní půda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450805" y="5612572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Ostatní  plochy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467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91366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Test </a:t>
            </a:r>
            <a:r>
              <a:rPr lang="cs-CZ" sz="20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(zemědělství ČR)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47534" y="1033388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Je to pravda? Odpovídej ano, ne.</a:t>
            </a:r>
            <a:endParaRPr 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09003"/>
              </p:ext>
            </p:extLst>
          </p:nvPr>
        </p:nvGraphicFramePr>
        <p:xfrm>
          <a:off x="552912" y="1583380"/>
          <a:ext cx="8001001" cy="39776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33400"/>
                <a:gridCol w="6781800"/>
                <a:gridCol w="68580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Vhodné podmínky pro zemědělství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jsou v horských oblastech.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2. sv. válce proběhla kolektivizace.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Chmel patří mezi nejvíce vyvážené produkty.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České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zemědělství pokryje domácí potřebu základních produktů.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Rozloha lesní půdy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větší než orné.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Přírodní podmínky velmi ovlivňují zemědělství.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roce 1990 se půda vrátila vlastníkům.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Půdní fond zahrnuje půdu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zemědělskou,</a:t>
                      </a: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lesní a ostatní plochy.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Zemědělská půda =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těžební a výrobní plochy, komunikace.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Nejvhodnější podmínky pro zemědělství - kde je málo členitý reliéf, teplé klima, kvalitní půdy.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852302" y="195797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/>
              <a:t>ANO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955849" y="1585516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/>
              <a:t>NE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54507" y="2326976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857565" y="2694116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968702" y="3071994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NE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852150" y="3441326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860696" y="3810112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963299" y="4542644"/>
            <a:ext cx="505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/>
              <a:t>NE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860695" y="4181858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857564" y="5059111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ANO</a:t>
            </a:r>
          </a:p>
        </p:txBody>
      </p:sp>
      <p:pic>
        <p:nvPicPr>
          <p:cNvPr id="1026" name="Picture 2" descr="C:\Documents and Settings\Miluse\Local Settings\Temporary Internet Files\Content.IE5\1OWVW5QK\MC9003981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38" y="496216"/>
            <a:ext cx="994161" cy="10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Miluse\Local Settings\Temporary Internet Files\Content.IE5\1OWVW5QK\MC9003981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24777"/>
            <a:ext cx="1065644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Miluse\Local Settings\Temporary Internet Files\Content.IE5\I2H97CFC\MC90039815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07" y="5425234"/>
            <a:ext cx="914400" cy="12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7" y="939086"/>
            <a:ext cx="8099425" cy="5040313"/>
          </a:xfrm>
        </p:spPr>
        <p:txBody>
          <a:bodyPr/>
          <a:lstStyle/>
          <a:p>
            <a:pPr marL="144000" indent="-144000"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Täschalpe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Wallis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mit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Kuh.jpg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19.102005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T%C3%A4schalpe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28Wallis%29_mit_Kuh.jpg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Big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(2).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10.9.2012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_-_Nicholas_T_-_Big_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282%29.jpg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Buffalo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(1).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9.12.2012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_-_Nicholas_T_-_Buffalo_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281%29.jpg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Baled.jpg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10.12.2012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Baled.jpg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Big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(3).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10.9.2012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_-_Nicholas_T_-_Big_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283%29.jpg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Buffalo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(3).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9.12.2012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_-_Nicholas_T_-_Buffalo_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283%29.jpg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Buffalo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(5).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9.9.2012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_-_Nicholas_T_-_Buffalo_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285%29.jpg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buClrTx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File:Four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seasons.jpg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[online]. San Francisco (CA): Wikimedia Foundation, 15.3.2010 [cit. 2013-08-17].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File:Four_seasons.jpg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Soil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profile.jpg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24.11.2004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Soubor:Soil_profile.jpg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4664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76238" y="914400"/>
            <a:ext cx="8534400" cy="5040313"/>
          </a:xfrm>
        </p:spPr>
        <p:txBody>
          <a:bodyPr/>
          <a:lstStyle/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Relief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2010, 28.8.2010 [cit. 2012-12-20].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Soubor:Relief_Map_of_Czech_Republic.png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/>
              <a:t>Fruit</a:t>
            </a:r>
            <a:r>
              <a:rPr lang="cs-CZ" sz="1200" dirty="0"/>
              <a:t> Stall in Barcelona </a:t>
            </a:r>
            <a:r>
              <a:rPr lang="cs-CZ" sz="1200" dirty="0" err="1"/>
              <a:t>Market.jpg</a:t>
            </a:r>
            <a:r>
              <a:rPr lang="cs-CZ" sz="1200" dirty="0"/>
              <a:t> Skočit na: Navigace, Hledání </a:t>
            </a:r>
            <a:r>
              <a:rPr lang="cs-CZ" sz="1200" dirty="0" err="1"/>
              <a:t>Soubo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10.11.2012 [cit. 2013-08-17]. Dostupné z: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r>
              <a:rPr lang="cs-CZ" sz="1200" dirty="0" err="1" smtClean="0"/>
              <a:t>Soubor:Fruit_Stall_in_Barcelona_Market.jpg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/>
              <a:t> </a:t>
            </a:r>
            <a:r>
              <a:rPr lang="cs-CZ" sz="1200" dirty="0" err="1"/>
              <a:t>File:Bundesarchiv</a:t>
            </a:r>
            <a:r>
              <a:rPr lang="cs-CZ" sz="1200" dirty="0"/>
              <a:t> </a:t>
            </a:r>
            <a:r>
              <a:rPr lang="cs-CZ" sz="1200" dirty="0" err="1"/>
              <a:t>Bild</a:t>
            </a:r>
            <a:r>
              <a:rPr lang="cs-CZ" sz="1200" dirty="0"/>
              <a:t> 183-</a:t>
            </a:r>
            <a:r>
              <a:rPr lang="cs-CZ" sz="1200" dirty="0" err="1"/>
              <a:t>L0820</a:t>
            </a:r>
            <a:r>
              <a:rPr lang="cs-CZ" sz="1200" dirty="0"/>
              <a:t>-0018, </a:t>
            </a:r>
            <a:r>
              <a:rPr lang="cs-CZ" sz="1200" dirty="0" err="1"/>
              <a:t>Konvoi</a:t>
            </a:r>
            <a:r>
              <a:rPr lang="cs-CZ" sz="1200" dirty="0"/>
              <a:t> von </a:t>
            </a:r>
            <a:r>
              <a:rPr lang="cs-CZ" sz="1200" dirty="0" err="1"/>
              <a:t>Erntehelfern.jpg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4.12.2008 [cit. 2013-08-17]. Dostupné z: http://</a:t>
            </a:r>
            <a:r>
              <a:rPr lang="cs-CZ" sz="1200" dirty="0" err="1"/>
              <a:t>commons.wikimedia.org</a:t>
            </a:r>
            <a:r>
              <a:rPr lang="cs-CZ" sz="1200" dirty="0"/>
              <a:t>/wiki/File:Bundesarchiv_Bild_183-L0820-0018,_</a:t>
            </a:r>
            <a:r>
              <a:rPr lang="cs-CZ" sz="1200" dirty="0" smtClean="0"/>
              <a:t>Konvoi_von_Erntehelfern.jpg</a:t>
            </a:r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/>
              <a:t> Case 7010 </a:t>
            </a:r>
            <a:r>
              <a:rPr lang="cs-CZ" sz="1200" dirty="0" err="1"/>
              <a:t>field.jpg</a:t>
            </a:r>
            <a:r>
              <a:rPr lang="cs-CZ" sz="1200" dirty="0"/>
              <a:t> Skočit na: Navigace, Hledání.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30.8.2010 [cit. 2013-08-17].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</a:t>
            </a:r>
            <a:r>
              <a:rPr lang="cs-CZ" sz="1200" dirty="0" err="1"/>
              <a:t>Soubor:Case_7010_field.jpg</a:t>
            </a:r>
            <a:r>
              <a:rPr lang="cs-CZ" sz="1200" dirty="0"/>
              <a:t>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err="1"/>
              <a:t>Sumava-kalamita.jpg</a:t>
            </a:r>
            <a:r>
              <a:rPr lang="cs-CZ" sz="1200" dirty="0"/>
              <a:t> Skočit na: Navigace, Hledání.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14.6.2006 [cit. 2013-08-17].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</a:t>
            </a:r>
            <a:r>
              <a:rPr lang="cs-CZ" sz="1200" dirty="0" err="1"/>
              <a:t>Soubor:Sumava-kalamita.jpg</a:t>
            </a:r>
            <a:r>
              <a:rPr lang="cs-CZ" sz="1200" dirty="0"/>
              <a:t>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i="1" dirty="0"/>
              <a:t>Geografie Česká republika</a:t>
            </a:r>
            <a:r>
              <a:rPr lang="cs-CZ" sz="1200" dirty="0"/>
              <a:t>. Praha 2: </a:t>
            </a:r>
            <a:r>
              <a:rPr lang="cs-CZ" sz="1200" dirty="0" err="1"/>
              <a:t>SPN</a:t>
            </a:r>
            <a:r>
              <a:rPr lang="cs-CZ" sz="1200" dirty="0"/>
              <a:t>-pedagogické nakladatelství, akciová </a:t>
            </a:r>
            <a:r>
              <a:rPr lang="cs-CZ" sz="1200" dirty="0" err="1"/>
              <a:t>apolečnost</a:t>
            </a:r>
            <a:r>
              <a:rPr lang="cs-CZ" sz="1200" dirty="0"/>
              <a:t>, 2004. ISBN 80-7235-266-0.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i="1" dirty="0"/>
              <a:t>Zeměpis České republiky</a:t>
            </a:r>
            <a:r>
              <a:rPr lang="cs-CZ" sz="1200" dirty="0"/>
              <a:t>. Praha 1: Nakladatelství České geografické společnosti, s. r. o., 2003. ISBN 80-86034-53-4.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err="1"/>
              <a:t>Telc109.jpg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16.7.2009 [cit. 2013-08-17]. Dostupné z: http://</a:t>
            </a:r>
            <a:r>
              <a:rPr lang="cs-CZ" sz="1200" dirty="0" err="1"/>
              <a:t>cs.wikipedia.org</a:t>
            </a:r>
            <a:r>
              <a:rPr lang="cs-CZ" sz="1200" dirty="0"/>
              <a:t>/wiki/</a:t>
            </a:r>
            <a:r>
              <a:rPr lang="cs-CZ" sz="1200" dirty="0" err="1"/>
              <a:t>Soubor:Telc109.jpg</a:t>
            </a:r>
            <a:r>
              <a:rPr lang="cs-CZ" sz="1200" dirty="0"/>
              <a:t>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err="1"/>
              <a:t>Flickr</a:t>
            </a:r>
            <a:r>
              <a:rPr lang="cs-CZ" sz="1200" dirty="0"/>
              <a:t> - Nicholas T - </a:t>
            </a:r>
            <a:r>
              <a:rPr lang="cs-CZ" sz="1200" dirty="0" err="1"/>
              <a:t>Grassy.jpg</a:t>
            </a:r>
            <a:r>
              <a:rPr lang="cs-CZ" sz="1200" dirty="0"/>
              <a:t> [x].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25.1.2013 [cit. 2013-08-18]. Dostupné z: http://</a:t>
            </a:r>
            <a:r>
              <a:rPr lang="cs-CZ" sz="1200" dirty="0" err="1"/>
              <a:t>commons.wikimedia.org</a:t>
            </a:r>
            <a:r>
              <a:rPr lang="cs-CZ" sz="1200" dirty="0"/>
              <a:t>/wiki/</a:t>
            </a:r>
            <a:r>
              <a:rPr lang="cs-CZ" sz="1200" dirty="0" err="1"/>
              <a:t>File:Flickr</a:t>
            </a:r>
            <a:r>
              <a:rPr lang="cs-CZ" sz="1200" dirty="0"/>
              <a:t>_-_Nicholas_T_-_</a:t>
            </a:r>
            <a:r>
              <a:rPr lang="cs-CZ" sz="1200" dirty="0" err="1"/>
              <a:t>Grassy.jpg</a:t>
            </a:r>
            <a:r>
              <a:rPr lang="cs-CZ" sz="1200" dirty="0"/>
              <a:t> </a:t>
            </a:r>
            <a:endParaRPr lang="cs-CZ" sz="1200" dirty="0" smtClean="0"/>
          </a:p>
          <a:p>
            <a:pPr marL="144000" indent="-144000" eaLnBrk="1" hangingPunct="1">
              <a:spcBef>
                <a:spcPts val="0"/>
              </a:spcBef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6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 vývojem 	zemědělství a půdním fondem České republiky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37941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Zemědělství ČR - význam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157576"/>
              </p:ext>
            </p:extLst>
          </p:nvPr>
        </p:nvGraphicFramePr>
        <p:xfrm>
          <a:off x="685800" y="1022671"/>
          <a:ext cx="47244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6019800" y="3770120"/>
            <a:ext cx="1889759" cy="1889759"/>
            <a:chOff x="236219" y="1567011"/>
            <a:chExt cx="1889759" cy="1889759"/>
          </a:xfrm>
          <a:solidFill>
            <a:srgbClr val="00589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brazec 12"/>
            <p:cNvSpPr/>
            <p:nvPr/>
          </p:nvSpPr>
          <p:spPr>
            <a:xfrm>
              <a:off x="236219" y="1567011"/>
              <a:ext cx="1889759" cy="1889759"/>
            </a:xfrm>
            <a:prstGeom prst="gear6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razec 4"/>
            <p:cNvSpPr/>
            <p:nvPr/>
          </p:nvSpPr>
          <p:spPr>
            <a:xfrm>
              <a:off x="711972" y="2045639"/>
              <a:ext cx="938253" cy="9325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/>
                <a:t>Pěstuje</a:t>
              </a:r>
              <a:br>
                <a:rPr lang="cs-CZ" sz="1600" kern="1200" dirty="0" smtClean="0"/>
              </a:br>
              <a:r>
                <a:rPr lang="cs-CZ" sz="1600" kern="1200" dirty="0" smtClean="0"/>
                <a:t>plodiny</a:t>
              </a:r>
              <a:br>
                <a:rPr lang="cs-CZ" sz="1600" kern="1200" dirty="0" smtClean="0"/>
              </a:br>
              <a:r>
                <a:rPr lang="cs-CZ" sz="1600" kern="1200" dirty="0" smtClean="0"/>
                <a:t>mírného</a:t>
              </a:r>
              <a:br>
                <a:rPr lang="cs-CZ" sz="1600" kern="1200" dirty="0" smtClean="0"/>
              </a:br>
              <a:r>
                <a:rPr lang="cs-CZ" sz="1600" kern="1200" dirty="0" smtClean="0"/>
                <a:t>pásu</a:t>
              </a:r>
              <a:endParaRPr lang="cs-CZ" sz="1600" kern="1200" dirty="0"/>
            </a:p>
          </p:txBody>
        </p:sp>
      </p:grpSp>
      <p:sp>
        <p:nvSpPr>
          <p:cNvPr id="16" name="Obrazec 15"/>
          <p:cNvSpPr/>
          <p:nvPr/>
        </p:nvSpPr>
        <p:spPr>
          <a:xfrm>
            <a:off x="4625432" y="789663"/>
            <a:ext cx="2416530" cy="241653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6007B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Skupina 16"/>
          <p:cNvGrpSpPr/>
          <p:nvPr/>
        </p:nvGrpSpPr>
        <p:grpSpPr>
          <a:xfrm>
            <a:off x="5099310" y="990600"/>
            <a:ext cx="2598419" cy="2598419"/>
            <a:chOff x="2007881" y="2187098"/>
            <a:chExt cx="2598419" cy="2598419"/>
          </a:xfrm>
          <a:solidFill>
            <a:srgbClr val="F6007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Obrazec 17"/>
            <p:cNvSpPr/>
            <p:nvPr/>
          </p:nvSpPr>
          <p:spPr>
            <a:xfrm>
              <a:off x="2007881" y="2187098"/>
              <a:ext cx="2598419" cy="2598419"/>
            </a:xfrm>
            <a:prstGeom prst="gear9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razec 4"/>
            <p:cNvSpPr/>
            <p:nvPr/>
          </p:nvSpPr>
          <p:spPr>
            <a:xfrm>
              <a:off x="2530279" y="2795765"/>
              <a:ext cx="1553623" cy="1335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kern="1200" dirty="0" smtClean="0"/>
                <a:t>Dodává suroviny pro</a:t>
              </a:r>
              <a:br>
                <a:rPr lang="cs-CZ" kern="1200" dirty="0" smtClean="0"/>
              </a:br>
              <a:r>
                <a:rPr lang="cs-CZ" kern="1200" dirty="0" smtClean="0"/>
                <a:t>další odvětví</a:t>
              </a:r>
              <a:endParaRPr lang="cs-CZ" kern="12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97" y="3589019"/>
            <a:ext cx="993775" cy="1395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4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9A2A2-4845-4D11-888D-FC81ED497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169A2A2-4845-4D11-888D-FC81ED497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169A2A2-4845-4D11-888D-FC81ED497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3169A2A2-4845-4D11-888D-FC81ED497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538B6-4298-40DE-8F03-F9939B4ED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81538B6-4298-40DE-8F03-F9939B4ED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81538B6-4298-40DE-8F03-F9939B4ED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C81538B6-4298-40DE-8F03-F9939B4ED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E020B-3AAD-474B-807C-59C57D61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DE9E020B-3AAD-474B-807C-59C57D61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E9E020B-3AAD-474B-807C-59C57D61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E9E020B-3AAD-474B-807C-59C57D612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C1012-E78F-48B3-B21C-E24FC48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F8C1012-E78F-48B3-B21C-E24FC48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F8C1012-E78F-48B3-B21C-E24FC48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F8C1012-E78F-48B3-B21C-E24FC4818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7F658-F0C6-4BCE-AAC3-EC023DB9A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C67F658-F0C6-4BCE-AAC3-EC023DB9A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C67F658-F0C6-4BCE-AAC3-EC023DB9A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7C67F658-F0C6-4BCE-AAC3-EC023DB9A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7FF9F-DED9-4011-88A5-C67B0FCA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057FF9F-DED9-4011-88A5-C67B0FCA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057FF9F-DED9-4011-88A5-C67B0FCA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057FF9F-DED9-4011-88A5-C67B0FCA4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Charakteristika zemědělství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372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1500" y="1143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České zemědělství stačí pokrýt domácí potřebu základních produktů.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8688" y="3886200"/>
            <a:ext cx="3304800" cy="176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Dováží se: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Subtropické ovoce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Tropické pochutiny </a:t>
            </a:r>
            <a:br>
              <a:rPr lang="cs-CZ" dirty="0" smtClean="0"/>
            </a:br>
            <a:r>
              <a:rPr lang="cs-CZ" dirty="0" smtClean="0"/>
              <a:t>(káva, kakao)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Vlna, bavlna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Zčásti krmiva (rybí moučka)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96081" y="3886200"/>
            <a:ext cx="3302827" cy="176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Vyváží se: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Chmel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Sladovnický ječmen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Pivo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Výrobky živočišného původu</a:t>
            </a:r>
            <a:br>
              <a:rPr lang="cs-CZ" dirty="0" smtClean="0"/>
            </a:br>
            <a:r>
              <a:rPr lang="cs-CZ" dirty="0" smtClean="0"/>
              <a:t>(sušené mléko, maso, vejce)</a:t>
            </a:r>
            <a:endParaRPr lang="cs-CZ" dirty="0"/>
          </a:p>
        </p:txBody>
      </p:sp>
      <p:pic>
        <p:nvPicPr>
          <p:cNvPr id="2050" name="Picture 2" descr="C:\Documents and Settings\Miluse\Plocha\obr_projekt_slusovice\110\800px-Täschalpe_(Wallis)_mit_Ku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/>
          <a:stretch/>
        </p:blipFill>
        <p:spPr bwMode="auto">
          <a:xfrm>
            <a:off x="5197495" y="1676989"/>
            <a:ext cx="2700000" cy="19225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luse\Plocha\obr_projekt_slusovice\110\Fruit_Stall_in_Barcelona_Mar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9"/>
          <a:stretch/>
        </p:blipFill>
        <p:spPr bwMode="auto">
          <a:xfrm>
            <a:off x="1246505" y="1676400"/>
            <a:ext cx="2704485" cy="19231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9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zemědělství ČR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3" y="559929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00" y="1565168"/>
            <a:ext cx="3883114" cy="36830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sz="2000" dirty="0" smtClean="0"/>
              <a:t>Kolektivizace </a:t>
            </a:r>
            <a:br>
              <a:rPr lang="cs-CZ" sz="2000" dirty="0" smtClean="0"/>
            </a:br>
            <a:r>
              <a:rPr lang="cs-CZ" sz="2000" dirty="0" smtClean="0"/>
              <a:t>(společné vlastnictví)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sz="2000" dirty="0" smtClean="0"/>
              <a:t>Vznikla jednotná zemědělská </a:t>
            </a:r>
            <a:br>
              <a:rPr lang="cs-CZ" sz="2000" dirty="0" smtClean="0"/>
            </a:br>
            <a:r>
              <a:rPr lang="cs-CZ" sz="2000" dirty="0" smtClean="0"/>
              <a:t>družstva, státní statky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sz="2000" dirty="0" smtClean="0"/>
              <a:t>Velkovýroba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sz="2000" dirty="0" smtClean="0"/>
              <a:t>Změna zemědělské krajiny </a:t>
            </a:r>
            <a:br>
              <a:rPr lang="cs-CZ" sz="2000" dirty="0" smtClean="0"/>
            </a:br>
            <a:r>
              <a:rPr lang="cs-CZ" sz="2000" dirty="0" smtClean="0"/>
              <a:t>(z malých polí vznikly lány)</a:t>
            </a:r>
          </a:p>
          <a:p>
            <a:pPr marL="180000" indent="-180000">
              <a:spcAft>
                <a:spcPts val="1000"/>
              </a:spcAft>
              <a:buFont typeface="Arial" pitchFamily="34" charset="0"/>
              <a:buChar char="▪"/>
            </a:pPr>
            <a:r>
              <a:rPr lang="cs-CZ" sz="2000" dirty="0" smtClean="0"/>
              <a:t>Zhoršeno životní prostředí</a:t>
            </a:r>
            <a:br>
              <a:rPr lang="cs-CZ" sz="2000" dirty="0" smtClean="0"/>
            </a:br>
            <a:r>
              <a:rPr lang="cs-CZ" sz="2000" dirty="0" smtClean="0"/>
              <a:t>(nadměrné používání umělých </a:t>
            </a:r>
            <a:br>
              <a:rPr lang="cs-CZ" sz="2000" dirty="0" smtClean="0"/>
            </a:br>
            <a:r>
              <a:rPr lang="cs-CZ" sz="2000" dirty="0" smtClean="0"/>
              <a:t>hnojiv ke zvýšení výnosů)</a:t>
            </a:r>
          </a:p>
        </p:txBody>
      </p:sp>
      <p:pic>
        <p:nvPicPr>
          <p:cNvPr id="3074" name="Picture 2" descr="C:\Documents and Settings\Miluse\Plocha\obr_projekt_slusovice\110\kolektiviz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49" y="1282698"/>
            <a:ext cx="3115200" cy="424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8663" y="1051865"/>
            <a:ext cx="388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800"/>
              </a:spcAft>
            </a:pPr>
            <a:r>
              <a:rPr lang="cs-CZ" sz="2400" b="1" dirty="0">
                <a:solidFill>
                  <a:prstClr val="black"/>
                </a:solidFill>
              </a:rPr>
              <a:t>Od </a:t>
            </a:r>
            <a:r>
              <a:rPr lang="cs-CZ" sz="2400" b="1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. sv. války do r. 1989</a:t>
            </a:r>
          </a:p>
        </p:txBody>
      </p:sp>
    </p:spTree>
    <p:extLst>
      <p:ext uri="{BB962C8B-B14F-4D97-AF65-F5344CB8AC3E}">
        <p14:creationId xmlns:p14="http://schemas.microsoft.com/office/powerpoint/2010/main" val="18244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zemědělství ČR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5" y="5257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53000" y="1752600"/>
            <a:ext cx="3540719" cy="40010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Transformace</a:t>
            </a:r>
            <a:r>
              <a:rPr lang="cs-CZ" dirty="0" smtClean="0"/>
              <a:t> (etapa přeměn)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Tržní hospodářství </a:t>
            </a:r>
            <a:r>
              <a:rPr lang="cs-CZ" dirty="0" smtClean="0"/>
              <a:t>(návrat)</a:t>
            </a:r>
            <a:endParaRPr lang="cs-CZ" b="1" dirty="0" smtClean="0"/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Restituce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(vrácení půdy vlastníkům)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Privatizace</a:t>
            </a:r>
            <a:r>
              <a:rPr lang="cs-CZ" dirty="0" smtClean="0"/>
              <a:t> (převod státního </a:t>
            </a:r>
            <a:br>
              <a:rPr lang="cs-CZ" dirty="0" smtClean="0"/>
            </a:br>
            <a:r>
              <a:rPr lang="cs-CZ" dirty="0" smtClean="0"/>
              <a:t>majetku do soukromého </a:t>
            </a:r>
            <a:br>
              <a:rPr lang="cs-CZ" dirty="0" smtClean="0"/>
            </a:br>
            <a:r>
              <a:rPr lang="cs-CZ" dirty="0" smtClean="0"/>
              <a:t>vlastnictví)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Vznik soukromých hospodářů </a:t>
            </a:r>
            <a:br>
              <a:rPr lang="cs-CZ" dirty="0" smtClean="0"/>
            </a:br>
            <a:r>
              <a:rPr lang="cs-CZ" dirty="0" smtClean="0"/>
              <a:t>a družstev vlastníků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dirty="0" smtClean="0"/>
              <a:t>Změna využívání půdy </a:t>
            </a:r>
            <a:br>
              <a:rPr lang="cs-CZ" dirty="0" smtClean="0"/>
            </a:br>
            <a:r>
              <a:rPr lang="cs-CZ" dirty="0" smtClean="0"/>
              <a:t>(omezena nadvýroba)</a:t>
            </a:r>
          </a:p>
          <a:p>
            <a:pPr marL="180000" indent="-18000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Zlepšování životního prostředí </a:t>
            </a:r>
            <a:r>
              <a:rPr lang="cs-CZ" dirty="0" smtClean="0"/>
              <a:t>(omezení hnojiv)</a:t>
            </a:r>
          </a:p>
        </p:txBody>
      </p:sp>
      <p:pic>
        <p:nvPicPr>
          <p:cNvPr id="4098" name="Picture 2" descr="C:\Documents and Settings\Miluse\Plocha\obr_projekt_slusovice\110\komba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2" y="1752600"/>
            <a:ext cx="4240926" cy="333619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34849" y="1066800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Od roku 1990 do současnosti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968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263" y="381000"/>
            <a:ext cx="80772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ovlivňuje zemědělství?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6325997"/>
              </p:ext>
            </p:extLst>
          </p:nvPr>
        </p:nvGraphicFramePr>
        <p:xfrm>
          <a:off x="685800" y="1071755"/>
          <a:ext cx="7696200" cy="479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686517" y="1371600"/>
            <a:ext cx="163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Přírodní</a:t>
            </a:r>
          </a:p>
          <a:p>
            <a:pPr algn="ctr"/>
            <a:r>
              <a:rPr lang="cs-CZ" sz="2400" b="1" dirty="0" smtClean="0"/>
              <a:t>podmínky</a:t>
            </a:r>
            <a:br>
              <a:rPr lang="cs-CZ" sz="2400" b="1" dirty="0" smtClean="0"/>
            </a:br>
            <a:r>
              <a:rPr lang="cs-CZ" sz="2400" b="1" dirty="0" smtClean="0"/>
              <a:t>ovlivňují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9787" y="3962400"/>
            <a:ext cx="1914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celkový</a:t>
            </a:r>
            <a:br>
              <a:rPr lang="cs-CZ" sz="2400" b="1" dirty="0" smtClean="0"/>
            </a:br>
            <a:r>
              <a:rPr lang="cs-CZ" sz="2400" b="1" dirty="0" smtClean="0"/>
              <a:t>objem</a:t>
            </a:r>
            <a:br>
              <a:rPr lang="cs-CZ" sz="2400" b="1" dirty="0" smtClean="0"/>
            </a:br>
            <a:r>
              <a:rPr lang="cs-CZ" sz="2400" b="1" dirty="0" smtClean="0"/>
              <a:t>zemědělské</a:t>
            </a:r>
            <a:br>
              <a:rPr lang="cs-CZ" sz="2400" b="1" dirty="0" smtClean="0"/>
            </a:br>
            <a:r>
              <a:rPr lang="cs-CZ" sz="2400" b="1" dirty="0" smtClean="0"/>
              <a:t>výroby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24599" y="3962400"/>
            <a:ext cx="1914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zaměření</a:t>
            </a:r>
            <a:br>
              <a:rPr lang="cs-CZ" sz="2400" b="1" dirty="0" smtClean="0"/>
            </a:br>
            <a:r>
              <a:rPr lang="cs-CZ" sz="2400" b="1" dirty="0" smtClean="0"/>
              <a:t>(strukturu)</a:t>
            </a:r>
            <a:br>
              <a:rPr lang="cs-CZ" sz="2400" b="1" dirty="0" smtClean="0"/>
            </a:br>
            <a:r>
              <a:rPr lang="cs-CZ" sz="2400" b="1" dirty="0" smtClean="0"/>
              <a:t>zemědělské</a:t>
            </a:r>
            <a:br>
              <a:rPr lang="cs-CZ" sz="2400" b="1" dirty="0" smtClean="0"/>
            </a:br>
            <a:r>
              <a:rPr lang="cs-CZ" sz="2400" b="1" dirty="0" smtClean="0"/>
              <a:t>výroby</a:t>
            </a:r>
            <a:endParaRPr lang="cs-CZ" sz="2400" b="1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561800" y="2577983"/>
            <a:ext cx="828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686517" y="2577983"/>
            <a:ext cx="828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566493" y="3782769"/>
            <a:ext cx="295200" cy="23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6177299" y="3733800"/>
            <a:ext cx="294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3D1E09-6D8E-4C5E-89B6-FC3923032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63D1E09-6D8E-4C5E-89B6-FC3923032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63D1E09-6D8E-4C5E-89B6-FC3923032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63D1E09-6D8E-4C5E-89B6-FC3923032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C63D1E09-6D8E-4C5E-89B6-FC3923032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9B2AA8-5CAC-4E3E-B96E-623CA945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739B2AA8-5CAC-4E3E-B96E-623CA945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739B2AA8-5CAC-4E3E-B96E-623CA945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739B2AA8-5CAC-4E3E-B96E-623CA945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739B2AA8-5CAC-4E3E-B96E-623CA945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8EF70-544A-4125-91F0-E0C3FC9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448EF70-544A-4125-91F0-E0C3FC9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8448EF70-544A-4125-91F0-E0C3FC9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8448EF70-544A-4125-91F0-E0C3FC969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8448EF70-544A-4125-91F0-E0C3FC969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39316F-16A7-4805-8009-DD644248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5239316F-16A7-4805-8009-DD644248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5239316F-16A7-4805-8009-DD644248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5239316F-16A7-4805-8009-DD644248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5239316F-16A7-4805-8009-DD6442489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96B21D-FBE8-4FAE-832E-17341F883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AA96B21D-FBE8-4FAE-832E-17341F883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AA96B21D-FBE8-4FAE-832E-17341F883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A96B21D-FBE8-4FAE-832E-17341F883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A96B21D-FBE8-4FAE-832E-17341F883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18B0B1-EDCB-4DD6-8B84-4F32AA4B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2918B0B1-EDCB-4DD6-8B84-4F32AA4B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2918B0B1-EDCB-4DD6-8B84-4F32AA4B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2918B0B1-EDCB-4DD6-8B84-4F32AA4B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2918B0B1-EDCB-4DD6-8B84-4F32AA4B2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381000"/>
            <a:ext cx="6172201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půdního fondu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923953" y="1086635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Půdní fond - využití půdy</a:t>
            </a:r>
            <a:endParaRPr lang="cs-CZ" sz="2000" b="1" dirty="0"/>
          </a:p>
        </p:txBody>
      </p:sp>
      <p:sp>
        <p:nvSpPr>
          <p:cNvPr id="11" name="Ovál 10"/>
          <p:cNvSpPr/>
          <p:nvPr/>
        </p:nvSpPr>
        <p:spPr>
          <a:xfrm>
            <a:off x="276925" y="2972514"/>
            <a:ext cx="2880000" cy="2880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Zemědělský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půdní </a:t>
            </a:r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fond </a:t>
            </a:r>
            <a:endParaRPr lang="cs-CZ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 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z celkové plochy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státu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Orná půda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Louky a pastviny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Ostatní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zeměděl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půda</a:t>
            </a:r>
          </a:p>
        </p:txBody>
      </p:sp>
      <p:sp>
        <p:nvSpPr>
          <p:cNvPr id="18" name="Ovál 17"/>
          <p:cNvSpPr/>
          <p:nvPr/>
        </p:nvSpPr>
        <p:spPr>
          <a:xfrm>
            <a:off x="3132000" y="3025766"/>
            <a:ext cx="2880000" cy="288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Lesní půda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z celko</a:t>
            </a:r>
            <a:r>
              <a:rPr lang="cs-CZ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vé 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plochy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státu</a:t>
            </a:r>
          </a:p>
          <a:p>
            <a:pPr lvl="0"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Lesy pokrývají zejména podhorské </a:t>
            </a:r>
            <a:b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oblasti</a:t>
            </a: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5938576" y="3025766"/>
            <a:ext cx="2880000" cy="2880000"/>
          </a:xfrm>
          <a:prstGeom prst="ellipse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Ostatní plochy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z celkové plochy 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státu</a:t>
            </a:r>
          </a:p>
          <a:p>
            <a:pPr lvl="0"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Zastavěné plochy,</a:t>
            </a:r>
          </a:p>
          <a:p>
            <a:pPr lvl="0" algn="ctr"/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Těžební plochy, Výrobní plochy</a:t>
            </a:r>
          </a:p>
          <a:p>
            <a:pPr lvl="0" algn="ctr"/>
            <a:r>
              <a:rPr lang="cs-CZ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Komunikace</a:t>
            </a: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Miluse\Plocha\obr_projekt_slusovice\110\Flickr_-_Nicholas_T_-_Big_Sky_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9" b="17132"/>
          <a:stretch/>
        </p:blipFill>
        <p:spPr bwMode="auto">
          <a:xfrm>
            <a:off x="399143" y="1291530"/>
            <a:ext cx="2789391" cy="17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iluse\Plocha\obr_projekt_slusovice\110\lesy šuma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-1" r="10175" b="33771"/>
          <a:stretch/>
        </p:blipFill>
        <p:spPr bwMode="auto">
          <a:xfrm>
            <a:off x="3168000" y="1371332"/>
            <a:ext cx="2808000" cy="1698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Miluse\Plocha\obr_projekt_slusovice\110\měs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/>
          <a:stretch/>
        </p:blipFill>
        <p:spPr bwMode="auto">
          <a:xfrm>
            <a:off x="5921484" y="1345139"/>
            <a:ext cx="2808000" cy="1706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1534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Využití zemědělského půdního fondu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3395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842992136"/>
              </p:ext>
            </p:extLst>
          </p:nvPr>
        </p:nvGraphicFramePr>
        <p:xfrm>
          <a:off x="152400" y="685800"/>
          <a:ext cx="8686800" cy="534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C:\Documents and Settings\Miluse\Plocha\obr_projekt_slusovice\110\Flickr_-_Nicholas_T_-_Grass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3" t="6843"/>
          <a:stretch/>
        </p:blipFill>
        <p:spPr bwMode="auto">
          <a:xfrm>
            <a:off x="5583964" y="3429000"/>
            <a:ext cx="307648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862</Words>
  <Application>Microsoft Office PowerPoint</Application>
  <PresentationFormat>Předvádění na obrazovce (4:3)</PresentationFormat>
  <Paragraphs>155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Zemědělství – vývoj, půdní fond Z_110_Česká_republika_Zemědělství_vývoj_půdní_fond</vt:lpstr>
      <vt:lpstr>Anotace:</vt:lpstr>
      <vt:lpstr>Zemědělství ČR - význam</vt:lpstr>
      <vt:lpstr>Charakteristika zemědělství ČR</vt:lpstr>
      <vt:lpstr>Vývoj zemědělství ČR </vt:lpstr>
      <vt:lpstr>Vývoj zemědělství ČR </vt:lpstr>
      <vt:lpstr>Co ovlivňuje zemědělství?</vt:lpstr>
      <vt:lpstr>Struktura půdního fondu ČR</vt:lpstr>
      <vt:lpstr>Využití zemědělského půdního fondu ČR</vt:lpstr>
      <vt:lpstr>Využití zemědělského půdního fondu ČR</vt:lpstr>
      <vt:lpstr>Stav zemědělského půdního fondu ČR </vt:lpstr>
      <vt:lpstr>Shrnutí učiva, odpovídej na otázky</vt:lpstr>
      <vt:lpstr>Test (zemědělství ČR)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452</cp:revision>
  <cp:lastPrinted>2014-11-03T00:21:51Z</cp:lastPrinted>
  <dcterms:created xsi:type="dcterms:W3CDTF">1601-01-01T00:00:00Z</dcterms:created>
  <dcterms:modified xsi:type="dcterms:W3CDTF">2014-11-04T00:43:10Z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