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77" r:id="rId11"/>
    <p:sldId id="273" r:id="rId12"/>
    <p:sldId id="274" r:id="rId13"/>
    <p:sldId id="275" r:id="rId14"/>
    <p:sldId id="276" r:id="rId15"/>
    <p:sldId id="270" r:id="rId16"/>
    <p:sldId id="263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193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Severní Evropa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Z_119_Evropa_Severní </a:t>
            </a:r>
            <a:r>
              <a:rPr lang="cs-CZ" sz="1800" dirty="0">
                <a:solidFill>
                  <a:schemeClr val="tx1"/>
                </a:solidFill>
              </a:rPr>
              <a:t>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Vikingové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Předkové obyvatel severní Evropy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Výborní mořeplavci, dobyvatelé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Dosáhli i břehů Islandu, Grónska a amerického kontinentu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ln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516216" y="6134661"/>
            <a:ext cx="1815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Loď Vikingů v muzeu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Jaká je zeměpisná poloha severního polárního kruhu?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65,5°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23,5°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66,5° s. š.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66,5° z. d.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Severoatlantský proud je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Studený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Teplý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2708920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Jaký druh elektráren ve Skandinávii převládá?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Tepelné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Jaderné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Větrné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Vodní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Co je tajga?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Severský jehličnatý les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Bezlesá 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Neúrodná pouštní 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Travnatá oblast mírného pásu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Blank</a:t>
            </a:r>
            <a:r>
              <a:rPr lang="cs-CZ" sz="1200" dirty="0">
                <a:latin typeface="Calibri" pitchFamily="34" charset="0"/>
              </a:rPr>
              <a:t> Map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-w </a:t>
            </a:r>
            <a:r>
              <a:rPr lang="cs-CZ" sz="1200" dirty="0" err="1">
                <a:latin typeface="Calibri" pitchFamily="34" charset="0"/>
              </a:rPr>
              <a:t>boundaries.svg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19. 6. 2008, 01:33 [cit. 2012-12-20]. Dostupné z: http://commons.wikimedia.org/wiki/File:Blank_Map_of_Europe_-w_boundaries.svg?uselang=cs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Northern-Europe-map.png.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31. 1. 2005, 05:45 [cit. 2012-12-20]. Dostupné z: http://commons.wikimedia.org/wiki/File:Northern-Europe-map.png?uselang=cs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Norwegesch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Fjordlanschaft</a:t>
            </a:r>
            <a:r>
              <a:rPr lang="cs-CZ" sz="1200" dirty="0">
                <a:latin typeface="Calibri" pitchFamily="34" charset="0"/>
              </a:rPr>
              <a:t> (5) (2006).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18. 7. 2011, 19:52 [cit. 2012-12-20]. Dostupné z: http://commons.wikimedia.org/wiki/File:Norwegesch_Fjordlanschaft_(5)_(2006).jpg?uselang=cs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Winter-boreal-forest-Trondheim.jpg.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13. 8. 2011, 21:43 [cit. 2012-12-20]. Dostupné z: http://commons.wikimedia.org/wiki/File:Winter-boreal-forest-Trondheim.jpg?uselang=cs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Lake</a:t>
            </a:r>
            <a:r>
              <a:rPr lang="cs-CZ" sz="1200" dirty="0">
                <a:latin typeface="Calibri" pitchFamily="34" charset="0"/>
              </a:rPr>
              <a:t> Saimaa morning.jpg.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11:49, 9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2007 [cit. 2012-12-20]. Dostupné z: http://commons.wikimedia.org/wiki/File:Lake_Saimaa_morning.jpg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Tuoretta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kangasmetsää</a:t>
            </a:r>
            <a:r>
              <a:rPr lang="cs-CZ" sz="1200" dirty="0">
                <a:latin typeface="Calibri" pitchFamily="34" charset="0"/>
              </a:rPr>
              <a:t> kesällä.jpg.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14. 11. 2008, 16:37 [cit. 2012-12-20]. Dostupné z: http://commons.wikimedia.org/wiki/File:Tuoretta_kangasmets%C3%A4%C3%A4_kes%C3%A4ll%C3%A4.jpg?uselang=cs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smtClean="0">
                <a:latin typeface="Calibri" pitchFamily="34" charset="0"/>
              </a:rPr>
              <a:t>Bergen </a:t>
            </a:r>
            <a:r>
              <a:rPr lang="cs-CZ" sz="1200" dirty="0">
                <a:latin typeface="Calibri" pitchFamily="34" charset="0"/>
              </a:rPr>
              <a:t>(3).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9. 9. 2012, 10:17 [cit. 2012-12-20]. Dostupné z: http://commons.wikimedia.org/wiki/File:Bergen_(3).jpg?uselang=cs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anose="020F0502020204030204" pitchFamily="34" charset="0"/>
              </a:rPr>
              <a:t>Exhibition</a:t>
            </a:r>
            <a:r>
              <a:rPr lang="cs-CZ" sz="1200" dirty="0">
                <a:latin typeface="Calibri" panose="020F0502020204030204" pitchFamily="34" charset="0"/>
              </a:rPr>
              <a:t> in Viking </a:t>
            </a:r>
            <a:r>
              <a:rPr lang="cs-CZ" sz="1200" dirty="0" err="1">
                <a:latin typeface="Calibri" panose="020F0502020204030204" pitchFamily="34" charset="0"/>
              </a:rPr>
              <a:t>Ship</a:t>
            </a:r>
            <a:r>
              <a:rPr lang="cs-CZ" sz="1200" dirty="0">
                <a:latin typeface="Calibri" panose="020F0502020204030204" pitchFamily="34" charset="0"/>
              </a:rPr>
              <a:t> Museum, Oslo 01.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</a:t>
            </a:r>
            <a:r>
              <a:rPr lang="cs-CZ" sz="1200" dirty="0" smtClean="0">
                <a:latin typeface="Calibri" panose="020F0502020204030204" pitchFamily="34" charset="0"/>
              </a:rPr>
              <a:t>1. 9. </a:t>
            </a:r>
            <a:r>
              <a:rPr lang="cs-CZ" sz="1200" dirty="0">
                <a:latin typeface="Calibri" panose="020F0502020204030204" pitchFamily="34" charset="0"/>
              </a:rPr>
              <a:t>2007 [cit. 2014-09-22]. Dostupné z: http://commons.wikimedia.org/wiki/File:Exhibition_in_Viking_Ship_Museum,_Oslo_01.jpg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</a:t>
            </a:r>
            <a:r>
              <a:rPr lang="cs-CZ">
                <a:solidFill>
                  <a:srgbClr val="171A1B"/>
                </a:solidFill>
              </a:rPr>
              <a:t>určen </a:t>
            </a:r>
            <a:r>
              <a:rPr lang="cs-CZ" smtClean="0">
                <a:solidFill>
                  <a:srgbClr val="171A1B"/>
                </a:solidFill>
              </a:rPr>
              <a:t>k </a:t>
            </a:r>
            <a:r>
              <a:rPr lang="cs-CZ" dirty="0" smtClean="0">
                <a:solidFill>
                  <a:srgbClr val="171A1B"/>
                </a:solidFill>
              </a:rPr>
              <a:t>seznámení žáků s regionem severní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region na severu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 J., 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/>
              <a:t>1. vyd.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Skandinávský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Jutský poloostrov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Ostrov Island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56" y="1916832"/>
            <a:ext cx="38862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Švédsko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Island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Finsko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Norsko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Dánsko</a:t>
            </a:r>
          </a:p>
        </p:txBody>
      </p:sp>
      <p:sp>
        <p:nvSpPr>
          <p:cNvPr id="1038" name="Zástupný symbol pro obsah 1037"/>
          <p:cNvSpPr>
            <a:spLocks noGrp="1"/>
          </p:cNvSpPr>
          <p:nvPr>
            <p:ph sz="half" idx="2"/>
          </p:nvPr>
        </p:nvSpPr>
        <p:spPr>
          <a:xfrm>
            <a:off x="6804248" y="1628800"/>
            <a:ext cx="186034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Estonsko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Lotyšsko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Calibri" pitchFamily="34" charset="0"/>
              </a:rPr>
              <a:t>Litva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065377" cy="41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0" name="Přímá spojnice se šipkou 1039"/>
          <p:cNvCxnSpPr/>
          <p:nvPr/>
        </p:nvCxnSpPr>
        <p:spPr bwMode="auto">
          <a:xfrm flipV="1">
            <a:off x="1835696" y="2420888"/>
            <a:ext cx="864096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2" name="Přímá spojnice se šipkou 1041"/>
          <p:cNvCxnSpPr/>
          <p:nvPr/>
        </p:nvCxnSpPr>
        <p:spPr bwMode="auto">
          <a:xfrm>
            <a:off x="1835696" y="2096852"/>
            <a:ext cx="2736304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" name="Přímá spojnice se šipkou 1043"/>
          <p:cNvCxnSpPr/>
          <p:nvPr/>
        </p:nvCxnSpPr>
        <p:spPr bwMode="auto">
          <a:xfrm flipV="1">
            <a:off x="1835696" y="2564905"/>
            <a:ext cx="3096344" cy="864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9" name="Přímá spojnice se šipkou 1048"/>
          <p:cNvCxnSpPr/>
          <p:nvPr/>
        </p:nvCxnSpPr>
        <p:spPr bwMode="auto">
          <a:xfrm flipV="1">
            <a:off x="1835696" y="2924944"/>
            <a:ext cx="2304256" cy="1267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1" name="Přímá spojnice se šipkou 1050"/>
          <p:cNvCxnSpPr/>
          <p:nvPr/>
        </p:nvCxnSpPr>
        <p:spPr bwMode="auto">
          <a:xfrm flipV="1">
            <a:off x="1835696" y="3443747"/>
            <a:ext cx="2448272" cy="1497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7" name="Přímá spojnice se šipkou 1066"/>
          <p:cNvCxnSpPr/>
          <p:nvPr/>
        </p:nvCxnSpPr>
        <p:spPr bwMode="auto">
          <a:xfrm flipH="1" flipV="1">
            <a:off x="5220072" y="3356992"/>
            <a:ext cx="144086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9" name="Přímá spojnice se šipkou 1068"/>
          <p:cNvCxnSpPr/>
          <p:nvPr/>
        </p:nvCxnSpPr>
        <p:spPr bwMode="auto">
          <a:xfrm flipH="1">
            <a:off x="5220072" y="2744924"/>
            <a:ext cx="144086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1" name="Přímá spojnice se šipkou 1070"/>
          <p:cNvCxnSpPr/>
          <p:nvPr/>
        </p:nvCxnSpPr>
        <p:spPr bwMode="auto">
          <a:xfrm flipH="1">
            <a:off x="5220072" y="2096852"/>
            <a:ext cx="1440868" cy="828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65569" cy="316501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Calibri" pitchFamily="34" charset="0"/>
              </a:rPr>
              <a:t>Ovlivněn činností pevninského ledovce</a:t>
            </a:r>
          </a:p>
          <a:p>
            <a:pPr marL="400050" lvl="1" indent="0">
              <a:buNone/>
            </a:pPr>
            <a:r>
              <a:rPr lang="cs-CZ" i="1" dirty="0">
                <a:latin typeface="Calibri" pitchFamily="34" charset="0"/>
              </a:rPr>
              <a:t>F</a:t>
            </a:r>
            <a:r>
              <a:rPr lang="cs-CZ" i="1" dirty="0" smtClean="0">
                <a:latin typeface="Calibri" pitchFamily="34" charset="0"/>
              </a:rPr>
              <a:t>jordy</a:t>
            </a:r>
            <a:r>
              <a:rPr lang="cs-CZ" i="1" dirty="0">
                <a:latin typeface="Calibri" pitchFamily="34" charset="0"/>
              </a:rPr>
              <a:t>, ledovcová jezera</a:t>
            </a:r>
          </a:p>
          <a:p>
            <a:r>
              <a:rPr lang="cs-CZ" dirty="0" smtClean="0">
                <a:latin typeface="Calibri" pitchFamily="34" charset="0"/>
              </a:rPr>
              <a:t>Sopečná činnost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Island</a:t>
            </a:r>
            <a:endParaRPr lang="cs-CZ" dirty="0">
              <a:latin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Skandinávské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pohoří</a:t>
            </a:r>
          </a:p>
          <a:p>
            <a:pPr marL="342900" lvl="1" indent="-342900">
              <a:buFontTx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Nížiny</a:t>
            </a:r>
            <a:endParaRPr lang="cs-CZ" sz="2400" i="1" dirty="0" smtClean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marL="0" lvl="1" indent="0">
              <a:buNone/>
            </a:pPr>
            <a:endParaRPr lang="cs-CZ" sz="2800" dirty="0">
              <a:ea typeface="+mn-ea"/>
              <a:cs typeface="+mn-cs"/>
            </a:endParaRPr>
          </a:p>
          <a:p>
            <a:endParaRPr lang="cs-CZ" dirty="0" smtClean="0"/>
          </a:p>
          <a:p>
            <a:pPr marL="45720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9" y="587250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84233" cy="38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80169" y="561846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Fjord v Norsku</a:t>
            </a:r>
            <a:endParaRPr lang="cs-CZ" sz="1000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4765214"/>
            <a:ext cx="3240360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</a:rPr>
              <a:t>Co je fjord?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4938" y="5387627"/>
            <a:ext cx="324036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cs-CZ" sz="2000" dirty="0">
                <a:latin typeface="Calibri" pitchFamily="34" charset="0"/>
              </a:rPr>
              <a:t>Vyhledej v mapě názvy islandských sopek.</a:t>
            </a: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Chladné podnebí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Rozhraní mírného a studeného teplotního pásu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JZ území ovlivňován Severoatlantským proudem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76" y="1772816"/>
            <a:ext cx="432048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7472" y="502631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Zima v Norsku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Krátké řeky s velkým spádem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Vodní elektrárny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Ledovcová jezera </a:t>
            </a:r>
            <a:r>
              <a:rPr lang="cs-CZ" sz="2400" i="1" dirty="0" err="1" smtClean="0">
                <a:latin typeface="Calibri" pitchFamily="34" charset="0"/>
              </a:rPr>
              <a:t>Vänern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Vättern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Inari</a:t>
            </a:r>
            <a:r>
              <a:rPr lang="cs-CZ" sz="2400" i="1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latin typeface="Calibri" pitchFamily="34" charset="0"/>
              </a:rPr>
              <a:t>Oulu</a:t>
            </a:r>
            <a:r>
              <a:rPr lang="cs-CZ" sz="2400" i="1" dirty="0" smtClean="0">
                <a:latin typeface="Calibri" pitchFamily="34" charset="0"/>
              </a:rPr>
              <a:t>, Saimaa</a:t>
            </a:r>
            <a:endParaRPr lang="cs-CZ" sz="2400" i="1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00" y="1844824"/>
            <a:ext cx="4017640" cy="2259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25952" y="410474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Jezero Saimaa ve Finsku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43399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Tajga – jehličnaté lesy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Finsko, Švédsko, Norsko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Tundra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Island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Ostatní státy zalesněny málo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99" y="1700808"/>
            <a:ext cx="4145275" cy="31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97602" y="4801636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Finská tajga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Nízká hustota zalidnění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Nerovnoměrné osídlení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Vysoká životní úroveň</a:t>
            </a:r>
          </a:p>
          <a:p>
            <a:pPr>
              <a:lnSpc>
                <a:spcPct val="140000"/>
              </a:lnSpc>
            </a:pPr>
            <a:r>
              <a:rPr lang="cs-CZ" dirty="0" smtClean="0">
                <a:latin typeface="Calibri" pitchFamily="34" charset="0"/>
              </a:rPr>
              <a:t>Germánská, ugrofinská a baltická jazyková skupina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4" y="1916832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918111" y="4793548"/>
            <a:ext cx="1815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Bergen v Norsku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699</Words>
  <Application>Microsoft Office PowerPoint</Application>
  <PresentationFormat>Předvádění na obrazovce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1_Výchozí návrh</vt:lpstr>
      <vt:lpstr>Severní Evropa Z_119_Evropa_Severní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Obyvatelstvo</vt:lpstr>
      <vt:lpstr>Vikingové</vt:lpstr>
      <vt:lpstr>Jaká je zeměpisná poloha severního polárního kruhu?</vt:lpstr>
      <vt:lpstr>Severoatlantský proud je …</vt:lpstr>
      <vt:lpstr>Jaký druh elektráren ve Skandinávii převládá?</vt:lpstr>
      <vt:lpstr>Co je tajga?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277</cp:revision>
  <dcterms:created xsi:type="dcterms:W3CDTF">2012-12-13T18:20:50Z</dcterms:created>
  <dcterms:modified xsi:type="dcterms:W3CDTF">2014-09-21T11:34:47Z</dcterms:modified>
</cp:coreProperties>
</file>