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4" r:id="rId5"/>
    <p:sldId id="273" r:id="rId6"/>
    <p:sldId id="287" r:id="rId7"/>
    <p:sldId id="286" r:id="rId8"/>
    <p:sldId id="288" r:id="rId9"/>
    <p:sldId id="289" r:id="rId10"/>
    <p:sldId id="294" r:id="rId11"/>
    <p:sldId id="291" r:id="rId12"/>
    <p:sldId id="292" r:id="rId13"/>
    <p:sldId id="293" r:id="rId14"/>
    <p:sldId id="295" r:id="rId15"/>
    <p:sldId id="285" r:id="rId16"/>
    <p:sldId id="29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Británie a Irsko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 smtClean="0">
                <a:solidFill>
                  <a:schemeClr val="tx1"/>
                </a:solidFill>
              </a:rPr>
              <a:t>Z_124_Evropa_Británie a Irsko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Londýn na fotografiích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414222" cy="3791971"/>
          </a:xfrm>
          <a:ln>
            <a:solidFill>
              <a:schemeClr val="tx1"/>
            </a:solidFill>
          </a:ln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3082617" cy="2304256"/>
          </a:xfrm>
          <a:ln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C:\Users\pc\Downloads\Slušovice\Arriva_London_buses_VLA157_(LJ55_BSU)_&amp;_RM54_(LDS_279A),_Whitehall,_route_159,_9_December_200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419872" cy="24782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052736"/>
            <a:ext cx="32988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Irsko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Britské ostrovy – ostrov Irsko</a:t>
            </a:r>
          </a:p>
          <a:p>
            <a:r>
              <a:rPr lang="cs-CZ" dirty="0" smtClean="0">
                <a:latin typeface="Calibri" pitchFamily="34" charset="0"/>
              </a:rPr>
              <a:t>Atlantský oceán</a:t>
            </a:r>
          </a:p>
          <a:p>
            <a:r>
              <a:rPr lang="cs-CZ" dirty="0" smtClean="0">
                <a:latin typeface="Calibri" pitchFamily="34" charset="0"/>
              </a:rPr>
              <a:t>Irské moře</a:t>
            </a:r>
          </a:p>
          <a:p>
            <a:r>
              <a:rPr lang="cs-CZ" dirty="0" smtClean="0">
                <a:latin typeface="Calibri" pitchFamily="34" charset="0"/>
              </a:rPr>
              <a:t>Keltské moře</a:t>
            </a:r>
          </a:p>
          <a:p>
            <a:r>
              <a:rPr lang="cs-CZ" dirty="0" smtClean="0">
                <a:latin typeface="Calibri" pitchFamily="34" charset="0"/>
              </a:rPr>
              <a:t>„</a:t>
            </a:r>
            <a:r>
              <a:rPr lang="cs-CZ" dirty="0">
                <a:latin typeface="Calibri" pitchFamily="34" charset="0"/>
              </a:rPr>
              <a:t>Zelený ostrov“</a:t>
            </a:r>
          </a:p>
          <a:p>
            <a:r>
              <a:rPr lang="cs-CZ" dirty="0">
                <a:latin typeface="Calibri" pitchFamily="34" charset="0"/>
              </a:rPr>
              <a:t>Nezávislost na Británii </a:t>
            </a:r>
            <a:r>
              <a:rPr lang="cs-CZ" dirty="0" smtClean="0">
                <a:latin typeface="Calibri" pitchFamily="34" charset="0"/>
              </a:rPr>
              <a:t>v roce </a:t>
            </a:r>
            <a:r>
              <a:rPr lang="cs-CZ" dirty="0">
                <a:latin typeface="Calibri" pitchFamily="34" charset="0"/>
              </a:rPr>
              <a:t>1921</a:t>
            </a: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58" y="1826050"/>
            <a:ext cx="3514898" cy="438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Irsko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Irská republika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Dublin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4,5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70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irština, angličtina</a:t>
            </a:r>
            <a:endParaRPr lang="cs-CZ" dirty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2060848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Irsko -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Potravinářský průmysl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Zemědělství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Pastviny, skot a ovce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Těžba rašeliny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Výroba IT</a:t>
            </a: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49" y="1916833"/>
            <a:ext cx="418071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64088" y="5013177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Zelené pastviny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8219256" cy="5577483"/>
          </a:xfrm>
        </p:spPr>
        <p:txBody>
          <a:bodyPr/>
          <a:lstStyle/>
          <a:p>
            <a:pPr marL="0" lvl="1" indent="0">
              <a:buNone/>
            </a:pPr>
            <a:endParaRPr lang="cs-CZ" i="1" dirty="0" smtClean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Které významné stavby jsou na obrázcích?</a:t>
            </a:r>
            <a:endParaRPr lang="cs-CZ" dirty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endParaRPr lang="cs-CZ" dirty="0" smtClean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endParaRPr lang="cs-CZ" dirty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endParaRPr lang="cs-CZ" dirty="0" smtClean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endParaRPr lang="cs-CZ" dirty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endParaRPr lang="cs-CZ" dirty="0" smtClean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endParaRPr lang="cs-CZ" dirty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Jakým způsobem je zajišťována doprava mezi Velkou Británií a evropskou </a:t>
            </a:r>
            <a:r>
              <a:rPr lang="cs-CZ" dirty="0">
                <a:latin typeface="Calibri" pitchFamily="34" charset="0"/>
                <a:ea typeface="+mn-ea"/>
                <a:cs typeface="+mn-cs"/>
              </a:rPr>
              <a:t>pevninou? </a:t>
            </a:r>
            <a:endParaRPr lang="cs-CZ" dirty="0" smtClean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endParaRPr lang="cs-CZ" dirty="0" smtClean="0">
              <a:latin typeface="Calibri" pitchFamily="34" charset="0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Ze </a:t>
            </a:r>
            <a:r>
              <a:rPr lang="cs-CZ" dirty="0">
                <a:latin typeface="Calibri" pitchFamily="34" charset="0"/>
                <a:ea typeface="+mn-ea"/>
                <a:cs typeface="+mn-cs"/>
              </a:rPr>
              <a:t>kterých ostrovů se skládají Britské ostrovy?</a:t>
            </a:r>
          </a:p>
          <a:p>
            <a:pPr marL="457200" lvl="1" indent="-457200">
              <a:buFont typeface="+mj-lt"/>
              <a:buAutoNum type="arabicPeriod"/>
            </a:pPr>
            <a:endParaRPr lang="cs-CZ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143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611560" y="620688"/>
            <a:ext cx="6571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ovéPole 13"/>
          <p:cNvSpPr txBox="1"/>
          <p:nvPr/>
        </p:nvSpPr>
        <p:spPr>
          <a:xfrm>
            <a:off x="1605203" y="3441521"/>
            <a:ext cx="1698734" cy="561856"/>
          </a:xfrm>
          <a:prstGeom prst="roundRect">
            <a:avLst/>
          </a:prstGeom>
          <a:noFill/>
          <a:ln w="38100">
            <a:solidFill>
              <a:srgbClr val="000066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i="1" dirty="0" smtClean="0">
                <a:solidFill>
                  <a:srgbClr val="171A1B"/>
                </a:solidFill>
              </a:rPr>
              <a:t>Tower </a:t>
            </a:r>
            <a:r>
              <a:rPr lang="cs-CZ" b="1" i="1" dirty="0" err="1">
                <a:solidFill>
                  <a:srgbClr val="171A1B"/>
                </a:solidFill>
              </a:rPr>
              <a:t>B</a:t>
            </a:r>
            <a:r>
              <a:rPr lang="cs-CZ" b="1" i="1" dirty="0" err="1" smtClean="0">
                <a:solidFill>
                  <a:srgbClr val="171A1B"/>
                </a:solidFill>
              </a:rPr>
              <a:t>ridge</a:t>
            </a:r>
            <a:endParaRPr lang="cs-CZ" b="1" i="1" dirty="0">
              <a:solidFill>
                <a:srgbClr val="171A1B"/>
              </a:solidFill>
            </a:endParaRPr>
          </a:p>
        </p:txBody>
      </p:sp>
      <p:pic>
        <p:nvPicPr>
          <p:cNvPr id="1028" name="Picture 4" descr="C:\Users\pc\AppData\Local\Microsoft\Windows\Temporary Internet Files\Content.IE5\22FKJX3C\MC900406336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2" y="1622229"/>
            <a:ext cx="781050" cy="1784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\AppData\Local\Microsoft\Windows\Temporary Internet Files\Content.IE5\PV1URJ21\MC90040636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32" y="1586684"/>
            <a:ext cx="2624576" cy="1784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c\AppData\Local\Microsoft\Windows\Temporary Internet Files\Content.IE5\REA6IVZT\MC9004063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86684"/>
            <a:ext cx="2165111" cy="1784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663921" y="3506448"/>
            <a:ext cx="1549222" cy="432000"/>
          </a:xfrm>
          <a:prstGeom prst="roundRect">
            <a:avLst/>
          </a:prstGeom>
          <a:noFill/>
          <a:ln w="38100">
            <a:solidFill>
              <a:srgbClr val="000066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i="1" dirty="0" err="1" smtClean="0">
                <a:solidFill>
                  <a:srgbClr val="171A1B"/>
                </a:solidFill>
              </a:rPr>
              <a:t>Stonehenge</a:t>
            </a:r>
            <a:endParaRPr lang="cs-CZ" b="1" i="1" dirty="0">
              <a:solidFill>
                <a:srgbClr val="171A1B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867115" y="3518137"/>
            <a:ext cx="1087358" cy="408623"/>
          </a:xfrm>
          <a:prstGeom prst="roundRect">
            <a:avLst/>
          </a:prstGeom>
          <a:noFill/>
          <a:ln w="38100">
            <a:solidFill>
              <a:srgbClr val="000066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cs-CZ" b="1" i="1" dirty="0" smtClean="0">
                <a:solidFill>
                  <a:srgbClr val="171A1B"/>
                </a:solidFill>
              </a:rPr>
              <a:t>Big Ben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916319" y="5732678"/>
            <a:ext cx="2534322" cy="432000"/>
          </a:xfrm>
          <a:prstGeom prst="roundRect">
            <a:avLst/>
          </a:prstGeom>
          <a:noFill/>
          <a:ln w="38100">
            <a:solidFill>
              <a:srgbClr val="000066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i="1" dirty="0" smtClean="0">
                <a:solidFill>
                  <a:srgbClr val="171A1B"/>
                </a:solidFill>
              </a:rPr>
              <a:t>Velká Británie a Irsko</a:t>
            </a:r>
            <a:endParaRPr lang="cs-CZ" b="1" i="1" dirty="0">
              <a:solidFill>
                <a:srgbClr val="171A1B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90741" y="4869160"/>
            <a:ext cx="5147628" cy="432000"/>
          </a:xfrm>
          <a:prstGeom prst="roundRect">
            <a:avLst/>
          </a:prstGeom>
          <a:noFill/>
          <a:ln w="38100">
            <a:solidFill>
              <a:srgbClr val="000066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i="1" dirty="0" smtClean="0">
                <a:solidFill>
                  <a:srgbClr val="171A1B"/>
                </a:solidFill>
              </a:rPr>
              <a:t>Trajekty, podmořským </a:t>
            </a:r>
            <a:r>
              <a:rPr lang="cs-CZ" b="1" i="1" dirty="0" err="1" smtClean="0">
                <a:solidFill>
                  <a:srgbClr val="171A1B"/>
                </a:solidFill>
              </a:rPr>
              <a:t>Eurotunelem</a:t>
            </a:r>
            <a:r>
              <a:rPr lang="cs-CZ" b="1" i="1" dirty="0" smtClean="0">
                <a:solidFill>
                  <a:srgbClr val="171A1B"/>
                </a:solidFill>
              </a:rPr>
              <a:t> a letecky</a:t>
            </a:r>
            <a:endParaRPr lang="cs-CZ" b="1" i="1" dirty="0">
              <a:solidFill>
                <a:srgbClr val="171A1B"/>
              </a:solidFill>
            </a:endParaRPr>
          </a:p>
        </p:txBody>
      </p:sp>
      <p:pic>
        <p:nvPicPr>
          <p:cNvPr id="1035" name="Picture 11" descr="C:\Users\pc\AppData\Local\Microsoft\Windows\Temporary Internet Files\Content.IE5\XHMH019X\MC90040773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97" y="84112"/>
            <a:ext cx="1330697" cy="133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United Kingdom relief location map.png. In: </a:t>
            </a:r>
            <a:r>
              <a:rPr lang="en-US" sz="1200" i="1" dirty="0">
                <a:latin typeface="Calibri" panose="020F0502020204030204" pitchFamily="34" charset="0"/>
              </a:rPr>
              <a:t>Wikipedia: the free encyclopedia</a:t>
            </a:r>
            <a:r>
              <a:rPr lang="en-US" sz="1200" dirty="0">
                <a:latin typeface="Calibri" panose="020F0502020204030204" pitchFamily="34" charset="0"/>
              </a:rPr>
              <a:t> [online]. San Francisco (CA): Wikimedia Foundation, 2001-, 15. 4. 2012, 22:39 [cit. 2013-01-07]. </a:t>
            </a:r>
            <a:r>
              <a:rPr lang="en-US" sz="1200" dirty="0" err="1">
                <a:latin typeface="Calibri" panose="020F0502020204030204" pitchFamily="34" charset="0"/>
              </a:rPr>
              <a:t>Dostupné</a:t>
            </a:r>
            <a:r>
              <a:rPr lang="en-US" sz="1200" dirty="0">
                <a:latin typeface="Calibri" panose="020F0502020204030204" pitchFamily="34" charset="0"/>
              </a:rPr>
              <a:t> z: http://</a:t>
            </a:r>
            <a:r>
              <a:rPr lang="en-US" sz="1200" dirty="0" smtClean="0">
                <a:latin typeface="Calibri" panose="020F0502020204030204" pitchFamily="34" charset="0"/>
              </a:rPr>
              <a:t>commons.wikimedia.org/wiki/File:United_Kingdom_relief_location_map.png?uselang=cs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Flag of the United </a:t>
            </a:r>
            <a:r>
              <a:rPr lang="en-US" sz="1200" dirty="0" err="1">
                <a:latin typeface="Calibri" panose="020F0502020204030204" pitchFamily="34" charset="0"/>
              </a:rPr>
              <a:t>Kingdom.svg</a:t>
            </a:r>
            <a:r>
              <a:rPr lang="en-US" sz="1200" dirty="0">
                <a:latin typeface="Calibri" panose="020F0502020204030204" pitchFamily="34" charset="0"/>
              </a:rPr>
              <a:t>. In: </a:t>
            </a:r>
            <a:r>
              <a:rPr lang="en-US" sz="1200" i="1" dirty="0">
                <a:latin typeface="Calibri" panose="020F0502020204030204" pitchFamily="34" charset="0"/>
              </a:rPr>
              <a:t>Wikipedia: the free encyclopedia</a:t>
            </a:r>
            <a:r>
              <a:rPr lang="en-US" sz="1200" dirty="0">
                <a:latin typeface="Calibri" panose="020F0502020204030204" pitchFamily="34" charset="0"/>
              </a:rPr>
              <a:t> [online]. San Francisco (CA): Wikimedia Foundation, 2001-, 14:46, 8 September 2008 [cit. 2013-01-07]. </a:t>
            </a:r>
            <a:r>
              <a:rPr lang="en-US" sz="1200" dirty="0" err="1">
                <a:latin typeface="Calibri" panose="020F0502020204030204" pitchFamily="34" charset="0"/>
              </a:rPr>
              <a:t>Dostupné</a:t>
            </a:r>
            <a:r>
              <a:rPr lang="en-US" sz="1200" dirty="0">
                <a:latin typeface="Calibri" panose="020F0502020204030204" pitchFamily="34" charset="0"/>
              </a:rPr>
              <a:t> z: http://commons.wikimedia.org/wiki/File:Flag_of_the_United_Kingdom.svg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cs-CZ" sz="1200" dirty="0" err="1" smtClean="0">
                <a:latin typeface="Calibri" panose="020F0502020204030204" pitchFamily="34" charset="0"/>
              </a:rPr>
              <a:t>Buckingham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  <a:r>
              <a:rPr lang="cs-CZ" sz="1200" dirty="0" err="1" smtClean="0">
                <a:latin typeface="Calibri" panose="020F0502020204030204" pitchFamily="34" charset="0"/>
              </a:rPr>
              <a:t>Palace</a:t>
            </a:r>
            <a:r>
              <a:rPr lang="cs-CZ" sz="1200" dirty="0" smtClean="0">
                <a:latin typeface="Calibri" panose="020F0502020204030204" pitchFamily="34" charset="0"/>
              </a:rPr>
              <a:t>, London - </a:t>
            </a:r>
            <a:r>
              <a:rPr lang="cs-CZ" sz="1200" dirty="0" err="1" smtClean="0">
                <a:latin typeface="Calibri" panose="020F0502020204030204" pitchFamily="34" charset="0"/>
              </a:rPr>
              <a:t>April</a:t>
            </a:r>
            <a:r>
              <a:rPr lang="cs-CZ" sz="1200" dirty="0" smtClean="0">
                <a:latin typeface="Calibri" panose="020F0502020204030204" pitchFamily="34" charset="0"/>
              </a:rPr>
              <a:t> 2009.jpg. In: </a:t>
            </a:r>
            <a:r>
              <a:rPr lang="cs-CZ" sz="1200" i="1" dirty="0" err="1" smtClean="0">
                <a:latin typeface="Calibri" panose="020F0502020204030204" pitchFamily="34" charset="0"/>
              </a:rPr>
              <a:t>Wikipedia</a:t>
            </a:r>
            <a:r>
              <a:rPr lang="cs-CZ" sz="1200" i="1" dirty="0" smtClean="0">
                <a:latin typeface="Calibri" panose="020F0502020204030204" pitchFamily="34" charset="0"/>
              </a:rPr>
              <a:t>: </a:t>
            </a:r>
            <a:r>
              <a:rPr lang="cs-CZ" sz="1200" i="1" dirty="0" err="1" smtClean="0">
                <a:latin typeface="Calibri" panose="020F0502020204030204" pitchFamily="34" charset="0"/>
              </a:rPr>
              <a:t>the</a:t>
            </a:r>
            <a:r>
              <a:rPr lang="cs-CZ" sz="1200" i="1" dirty="0" smtClean="0">
                <a:latin typeface="Calibri" panose="020F0502020204030204" pitchFamily="34" charset="0"/>
              </a:rPr>
              <a:t> free </a:t>
            </a:r>
            <a:r>
              <a:rPr lang="cs-CZ" sz="1200" i="1" dirty="0" err="1" smtClean="0">
                <a:latin typeface="Calibri" panose="020F0502020204030204" pitchFamily="34" charset="0"/>
              </a:rPr>
              <a:t>encyclopedia</a:t>
            </a:r>
            <a:r>
              <a:rPr lang="cs-CZ" sz="1200" dirty="0" smtClean="0">
                <a:latin typeface="Calibri" panose="020F0502020204030204" pitchFamily="34" charset="0"/>
              </a:rPr>
              <a:t> [online]. San </a:t>
            </a:r>
            <a:r>
              <a:rPr lang="cs-CZ" sz="1200" dirty="0" err="1" smtClean="0">
                <a:latin typeface="Calibri" panose="020F0502020204030204" pitchFamily="34" charset="0"/>
              </a:rPr>
              <a:t>Francisco</a:t>
            </a:r>
            <a:r>
              <a:rPr lang="cs-CZ" sz="1200" dirty="0" smtClean="0">
                <a:latin typeface="Calibri" panose="020F0502020204030204" pitchFamily="34" charset="0"/>
              </a:rPr>
              <a:t> (CA): </a:t>
            </a:r>
            <a:r>
              <a:rPr lang="cs-CZ" sz="1200" dirty="0" err="1" smtClean="0">
                <a:latin typeface="Calibri" panose="020F0502020204030204" pitchFamily="34" charset="0"/>
              </a:rPr>
              <a:t>Wikimedia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  <a:r>
              <a:rPr lang="cs-CZ" sz="1200" dirty="0" err="1" smtClean="0">
                <a:latin typeface="Calibri" panose="020F0502020204030204" pitchFamily="34" charset="0"/>
              </a:rPr>
              <a:t>Foundation</a:t>
            </a:r>
            <a:r>
              <a:rPr lang="cs-CZ" sz="1200" dirty="0" smtClean="0">
                <a:latin typeface="Calibri" panose="020F0502020204030204" pitchFamily="34" charset="0"/>
              </a:rPr>
              <a:t>, 2001-, 29. 8. 2009, 09:56 [cit. 2013-01-07]. Dostupné z: http://commons.wikimedia.org/wiki/File:Buckingham_Palace,_London_-_April_2009.jpg?uselang=cs </a:t>
            </a:r>
          </a:p>
          <a:p>
            <a:r>
              <a:rPr lang="cs-CZ" sz="1200" dirty="0" smtClean="0">
                <a:latin typeface="Calibri" panose="020F0502020204030204" pitchFamily="34" charset="0"/>
              </a:rPr>
              <a:t>Beryl </a:t>
            </a:r>
            <a:r>
              <a:rPr lang="cs-CZ" sz="1200" dirty="0" err="1" smtClean="0">
                <a:latin typeface="Calibri" panose="020F0502020204030204" pitchFamily="34" charset="0"/>
              </a:rPr>
              <a:t>alpha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  <a:r>
              <a:rPr lang="cs-CZ" sz="1200" dirty="0" err="1" smtClean="0">
                <a:latin typeface="Calibri" panose="020F0502020204030204" pitchFamily="34" charset="0"/>
              </a:rPr>
              <a:t>from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  <a:r>
              <a:rPr lang="cs-CZ" sz="1200" dirty="0" err="1" smtClean="0">
                <a:latin typeface="Calibri" panose="020F0502020204030204" pitchFamily="34" charset="0"/>
              </a:rPr>
              <a:t>air.jpg</a:t>
            </a:r>
            <a:r>
              <a:rPr lang="cs-CZ" sz="1200" dirty="0" smtClean="0">
                <a:latin typeface="Calibri" panose="020F0502020204030204" pitchFamily="34" charset="0"/>
              </a:rPr>
              <a:t>. In: </a:t>
            </a:r>
            <a:r>
              <a:rPr lang="cs-CZ" sz="1200" i="1" dirty="0" err="1" smtClean="0">
                <a:latin typeface="Calibri" panose="020F0502020204030204" pitchFamily="34" charset="0"/>
              </a:rPr>
              <a:t>Wikipedia</a:t>
            </a:r>
            <a:r>
              <a:rPr lang="cs-CZ" sz="1200" i="1" dirty="0" smtClean="0">
                <a:latin typeface="Calibri" panose="020F0502020204030204" pitchFamily="34" charset="0"/>
              </a:rPr>
              <a:t>: </a:t>
            </a:r>
            <a:r>
              <a:rPr lang="cs-CZ" sz="1200" i="1" dirty="0" err="1" smtClean="0">
                <a:latin typeface="Calibri" panose="020F0502020204030204" pitchFamily="34" charset="0"/>
              </a:rPr>
              <a:t>the</a:t>
            </a:r>
            <a:r>
              <a:rPr lang="cs-CZ" sz="1200" i="1" dirty="0" smtClean="0">
                <a:latin typeface="Calibri" panose="020F0502020204030204" pitchFamily="34" charset="0"/>
              </a:rPr>
              <a:t> free </a:t>
            </a:r>
            <a:r>
              <a:rPr lang="cs-CZ" sz="1200" i="1" dirty="0" err="1" smtClean="0">
                <a:latin typeface="Calibri" panose="020F0502020204030204" pitchFamily="34" charset="0"/>
              </a:rPr>
              <a:t>encyclopedia</a:t>
            </a:r>
            <a:r>
              <a:rPr lang="cs-CZ" sz="1200" dirty="0" smtClean="0">
                <a:latin typeface="Calibri" panose="020F0502020204030204" pitchFamily="34" charset="0"/>
              </a:rPr>
              <a:t> [online]. San </a:t>
            </a:r>
            <a:r>
              <a:rPr lang="cs-CZ" sz="1200" dirty="0" err="1" smtClean="0">
                <a:latin typeface="Calibri" panose="020F0502020204030204" pitchFamily="34" charset="0"/>
              </a:rPr>
              <a:t>Francisco</a:t>
            </a:r>
            <a:r>
              <a:rPr lang="cs-CZ" sz="1200" dirty="0" smtClean="0">
                <a:latin typeface="Calibri" panose="020F0502020204030204" pitchFamily="34" charset="0"/>
              </a:rPr>
              <a:t> (CA): </a:t>
            </a:r>
            <a:r>
              <a:rPr lang="cs-CZ" sz="1200" dirty="0" err="1" smtClean="0">
                <a:latin typeface="Calibri" panose="020F0502020204030204" pitchFamily="34" charset="0"/>
              </a:rPr>
              <a:t>Wikimedia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  <a:r>
              <a:rPr lang="cs-CZ" sz="1200" dirty="0" err="1" smtClean="0">
                <a:latin typeface="Calibri" panose="020F0502020204030204" pitchFamily="34" charset="0"/>
              </a:rPr>
              <a:t>Foundation</a:t>
            </a:r>
            <a:r>
              <a:rPr lang="cs-CZ" sz="1200" dirty="0" smtClean="0">
                <a:latin typeface="Calibri" panose="020F0502020204030204" pitchFamily="34" charset="0"/>
              </a:rPr>
              <a:t>, 2001-, 21:14, 10 </a:t>
            </a:r>
            <a:r>
              <a:rPr lang="cs-CZ" sz="1200" dirty="0" err="1" smtClean="0">
                <a:latin typeface="Calibri" panose="020F0502020204030204" pitchFamily="34" charset="0"/>
              </a:rPr>
              <a:t>January</a:t>
            </a:r>
            <a:r>
              <a:rPr lang="cs-CZ" sz="1200" dirty="0" smtClean="0">
                <a:latin typeface="Calibri" panose="020F0502020204030204" pitchFamily="34" charset="0"/>
              </a:rPr>
              <a:t> 2007 [cit. 2013-01-07]. Dostupné z: http://en.wikipedia.org/wiki/File:Beryl_alpha_from_air.jpg </a:t>
            </a:r>
          </a:p>
          <a:p>
            <a:r>
              <a:rPr lang="cs-CZ" sz="1200" dirty="0" smtClean="0">
                <a:latin typeface="Calibri" panose="020F0502020204030204" pitchFamily="34" charset="0"/>
              </a:rPr>
              <a:t>UK map </a:t>
            </a:r>
            <a:r>
              <a:rPr lang="cs-CZ" sz="1200" dirty="0" err="1" smtClean="0">
                <a:latin typeface="Calibri" panose="020F0502020204030204" pitchFamily="34" charset="0"/>
              </a:rPr>
              <a:t>countries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  <a:r>
              <a:rPr lang="cs-CZ" sz="1200" dirty="0" err="1" smtClean="0">
                <a:latin typeface="Calibri" panose="020F0502020204030204" pitchFamily="34" charset="0"/>
              </a:rPr>
              <a:t>DE</a:t>
            </a:r>
            <a:r>
              <a:rPr lang="cs-CZ" sz="1200" dirty="0" smtClean="0">
                <a:latin typeface="Calibri" panose="020F0502020204030204" pitchFamily="34" charset="0"/>
              </a:rPr>
              <a:t>.</a:t>
            </a:r>
            <a:r>
              <a:rPr lang="cs-CZ" sz="1200" dirty="0" err="1" smtClean="0">
                <a:latin typeface="Calibri" panose="020F0502020204030204" pitchFamily="34" charset="0"/>
              </a:rPr>
              <a:t>png</a:t>
            </a:r>
            <a:r>
              <a:rPr lang="cs-CZ" sz="1200" dirty="0" smtClean="0">
                <a:latin typeface="Calibri" panose="020F0502020204030204" pitchFamily="34" charset="0"/>
              </a:rPr>
              <a:t>. In: </a:t>
            </a:r>
            <a:r>
              <a:rPr lang="cs-CZ" sz="1200" i="1" dirty="0" err="1" smtClean="0">
                <a:latin typeface="Calibri" panose="020F0502020204030204" pitchFamily="34" charset="0"/>
              </a:rPr>
              <a:t>Wikipedia</a:t>
            </a:r>
            <a:r>
              <a:rPr lang="cs-CZ" sz="1200" i="1" dirty="0" smtClean="0">
                <a:latin typeface="Calibri" panose="020F0502020204030204" pitchFamily="34" charset="0"/>
              </a:rPr>
              <a:t>: </a:t>
            </a:r>
            <a:r>
              <a:rPr lang="cs-CZ" sz="1200" i="1" dirty="0" err="1" smtClean="0">
                <a:latin typeface="Calibri" panose="020F0502020204030204" pitchFamily="34" charset="0"/>
              </a:rPr>
              <a:t>the</a:t>
            </a:r>
            <a:r>
              <a:rPr lang="cs-CZ" sz="1200" i="1" dirty="0" smtClean="0">
                <a:latin typeface="Calibri" panose="020F0502020204030204" pitchFamily="34" charset="0"/>
              </a:rPr>
              <a:t> free </a:t>
            </a:r>
            <a:r>
              <a:rPr lang="cs-CZ" sz="1200" i="1" dirty="0" err="1" smtClean="0">
                <a:latin typeface="Calibri" panose="020F0502020204030204" pitchFamily="34" charset="0"/>
              </a:rPr>
              <a:t>encyclopedia</a:t>
            </a:r>
            <a:r>
              <a:rPr lang="cs-CZ" sz="1200" dirty="0" smtClean="0">
                <a:latin typeface="Calibri" panose="020F0502020204030204" pitchFamily="34" charset="0"/>
              </a:rPr>
              <a:t> [online]. San </a:t>
            </a:r>
            <a:r>
              <a:rPr lang="cs-CZ" sz="1200" dirty="0" err="1" smtClean="0">
                <a:latin typeface="Calibri" panose="020F0502020204030204" pitchFamily="34" charset="0"/>
              </a:rPr>
              <a:t>Francisco</a:t>
            </a:r>
            <a:r>
              <a:rPr lang="cs-CZ" sz="1200" dirty="0" smtClean="0">
                <a:latin typeface="Calibri" panose="020F0502020204030204" pitchFamily="34" charset="0"/>
              </a:rPr>
              <a:t> (CA): </a:t>
            </a:r>
            <a:r>
              <a:rPr lang="cs-CZ" sz="1200" dirty="0" err="1" smtClean="0">
                <a:latin typeface="Calibri" panose="020F0502020204030204" pitchFamily="34" charset="0"/>
              </a:rPr>
              <a:t>Wikimedia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  <a:r>
              <a:rPr lang="cs-CZ" sz="1200" dirty="0" err="1" smtClean="0">
                <a:latin typeface="Calibri" panose="020F0502020204030204" pitchFamily="34" charset="0"/>
              </a:rPr>
              <a:t>Foundation</a:t>
            </a:r>
            <a:r>
              <a:rPr lang="cs-CZ" sz="1200" dirty="0" smtClean="0">
                <a:latin typeface="Calibri" panose="020F0502020204030204" pitchFamily="34" charset="0"/>
              </a:rPr>
              <a:t>, 2001-, 13:32, 18 August 2010 [cit. 2013-01-07]. Dostupné z: http://commons.wikimedia.org/wiki/File:UK_map_countries_DE.png </a:t>
            </a:r>
          </a:p>
          <a:p>
            <a:r>
              <a:rPr lang="cs-CZ" sz="1200" dirty="0" err="1">
                <a:latin typeface="Calibri" panose="020F0502020204030204" pitchFamily="34" charset="0"/>
              </a:rPr>
              <a:t>Ballabriggs</a:t>
            </a:r>
            <a:r>
              <a:rPr lang="cs-CZ" sz="1200" dirty="0">
                <a:latin typeface="Calibri" panose="020F0502020204030204" pitchFamily="34" charset="0"/>
              </a:rPr>
              <a:t> cropped.jpg.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21:28, 24 </a:t>
            </a:r>
            <a:r>
              <a:rPr lang="cs-CZ" sz="1200" dirty="0" err="1">
                <a:latin typeface="Calibri" panose="020F0502020204030204" pitchFamily="34" charset="0"/>
              </a:rPr>
              <a:t>April</a:t>
            </a:r>
            <a:r>
              <a:rPr lang="cs-CZ" sz="1200" dirty="0">
                <a:latin typeface="Calibri" panose="020F0502020204030204" pitchFamily="34" charset="0"/>
              </a:rPr>
              <a:t> 2011 [cit. 2013-01-07]. Dostupné z: http://en.wikipedia.org/wiki/File:Ballabriggs_cropped.jpg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30 St Mary Axe od </a:t>
            </a:r>
            <a:r>
              <a:rPr lang="en-US" sz="1200" dirty="0" err="1">
                <a:latin typeface="Calibri" panose="020F0502020204030204" pitchFamily="34" charset="0"/>
              </a:rPr>
              <a:t>Leadenhall</a:t>
            </a:r>
            <a:r>
              <a:rPr lang="en-US" sz="1200" dirty="0">
                <a:latin typeface="Calibri" panose="020F0502020204030204" pitchFamily="34" charset="0"/>
              </a:rPr>
              <a:t> Street.jpg. In: </a:t>
            </a:r>
            <a:r>
              <a:rPr lang="en-US" sz="1200" i="1" dirty="0">
                <a:latin typeface="Calibri" panose="020F0502020204030204" pitchFamily="34" charset="0"/>
              </a:rPr>
              <a:t>Wikipedia: the free encyclopedia</a:t>
            </a:r>
            <a:r>
              <a:rPr lang="en-US" sz="1200" dirty="0">
                <a:latin typeface="Calibri" panose="020F0502020204030204" pitchFamily="34" charset="0"/>
              </a:rPr>
              <a:t> [online]. San Francisco (CA): Wikimedia Foundation, 2001-, 14:54, 14 May 2011 [cit. 2013-01-07]. </a:t>
            </a:r>
            <a:r>
              <a:rPr lang="en-US" sz="1200" dirty="0" err="1">
                <a:latin typeface="Calibri" panose="020F0502020204030204" pitchFamily="34" charset="0"/>
              </a:rPr>
              <a:t>Dostupné</a:t>
            </a:r>
            <a:r>
              <a:rPr lang="en-US" sz="1200" dirty="0">
                <a:latin typeface="Calibri" panose="020F0502020204030204" pitchFamily="34" charset="0"/>
              </a:rPr>
              <a:t> z: http://en.wikipedia.org/wiki/File:30_St_Mary_Axe_from_Leadenhall_Street.jpg </a:t>
            </a: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352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3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lnSpcReduction="10000"/>
          </a:bodyPr>
          <a:lstStyle/>
          <a:p>
            <a:r>
              <a:rPr lang="cs-CZ" sz="1200" dirty="0">
                <a:latin typeface="Calibri" panose="020F0502020204030204" pitchFamily="34" charset="0"/>
              </a:rPr>
              <a:t>KingsCollegeChapel.jpg.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15. 2. 2008, 09:33 [cit. 2013-01-07]. Dostupné z: http://cs.wikipedia.org/wiki/Soubor:KingsCollegeChapel.jpg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cs-CZ" sz="1200" dirty="0">
                <a:latin typeface="Calibri" panose="020F0502020204030204" pitchFamily="34" charset="0"/>
              </a:rPr>
              <a:t>600x748-Carte-de-l'Irlande-R.jpg.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11. 12. 2010, 07:52 [cit. 2013-01-07]. Dostupné z: http://</a:t>
            </a:r>
            <a:r>
              <a:rPr lang="cs-CZ" sz="1200" dirty="0" smtClean="0">
                <a:latin typeface="Calibri" panose="020F0502020204030204" pitchFamily="34" charset="0"/>
              </a:rPr>
              <a:t>commons.wikimedia.org/wiki/File:600x748-Carte-de-l%27Irlande-R.jpg?uselang=cs</a:t>
            </a:r>
          </a:p>
          <a:p>
            <a:r>
              <a:rPr lang="cs-CZ" sz="1200" dirty="0">
                <a:latin typeface="Calibri" panose="020F0502020204030204" pitchFamily="34" charset="0"/>
              </a:rPr>
              <a:t>Flag </a:t>
            </a:r>
            <a:r>
              <a:rPr lang="cs-CZ" sz="1200" dirty="0" err="1">
                <a:latin typeface="Calibri" panose="020F0502020204030204" pitchFamily="34" charset="0"/>
              </a:rPr>
              <a:t>of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Ireland.svg</a:t>
            </a:r>
            <a:r>
              <a:rPr lang="cs-CZ" sz="1200" dirty="0">
                <a:latin typeface="Calibri" panose="020F0502020204030204" pitchFamily="34" charset="0"/>
              </a:rPr>
              <a:t>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6. 10. 2010, 08:06 [cit. 2013-01-07]. Dostupné z: http://</a:t>
            </a:r>
            <a:r>
              <a:rPr lang="cs-CZ" sz="1200" dirty="0" smtClean="0">
                <a:latin typeface="Calibri" panose="020F0502020204030204" pitchFamily="34" charset="0"/>
              </a:rPr>
              <a:t>cs.wikipedia.org/wiki/Soubor:Flag_of_Ireland.svg</a:t>
            </a:r>
          </a:p>
          <a:p>
            <a:r>
              <a:rPr lang="cs-CZ" sz="1200" dirty="0">
                <a:latin typeface="Calibri" panose="020F0502020204030204" pitchFamily="34" charset="0"/>
              </a:rPr>
              <a:t>A </a:t>
            </a:r>
            <a:r>
              <a:rPr lang="cs-CZ" sz="1200" dirty="0" err="1">
                <a:latin typeface="Calibri" panose="020F0502020204030204" pitchFamily="34" charset="0"/>
              </a:rPr>
              <a:t>view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from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Scrabo</a:t>
            </a:r>
            <a:r>
              <a:rPr lang="cs-CZ" sz="1200" dirty="0">
                <a:latin typeface="Calibri" panose="020F0502020204030204" pitchFamily="34" charset="0"/>
              </a:rPr>
              <a:t> - geograph.org.uk - 1324261.jpg.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19:56, 27 </a:t>
            </a:r>
            <a:r>
              <a:rPr lang="cs-CZ" sz="1200" dirty="0" err="1">
                <a:latin typeface="Calibri" panose="020F0502020204030204" pitchFamily="34" charset="0"/>
              </a:rPr>
              <a:t>February</a:t>
            </a:r>
            <a:r>
              <a:rPr lang="cs-CZ" sz="1200" dirty="0">
                <a:latin typeface="Calibri" panose="020F0502020204030204" pitchFamily="34" charset="0"/>
              </a:rPr>
              <a:t> 2011 [cit. 2013-01-07]. Dostupné z: http://en.wikipedia.org/wiki/File:A_view_from_Scrabo_-_geograph.org.uk_-_</a:t>
            </a:r>
            <a:r>
              <a:rPr lang="cs-CZ" sz="1200" dirty="0" smtClean="0">
                <a:latin typeface="Calibri" panose="020F0502020204030204" pitchFamily="34" charset="0"/>
              </a:rPr>
              <a:t>1324261.jpg</a:t>
            </a:r>
          </a:p>
          <a:p>
            <a:r>
              <a:rPr lang="en-US" sz="1200" dirty="0">
                <a:latin typeface="Calibri" panose="020F0502020204030204" pitchFamily="34" charset="0"/>
              </a:rPr>
              <a:t>Big Ben 2007-1. In: </a:t>
            </a:r>
            <a:r>
              <a:rPr lang="en-US" sz="1200" i="1" dirty="0">
                <a:latin typeface="Calibri" panose="020F0502020204030204" pitchFamily="34" charset="0"/>
              </a:rPr>
              <a:t>Wikipedia: the free encyclopedia</a:t>
            </a:r>
            <a:r>
              <a:rPr lang="en-US" sz="1200" dirty="0">
                <a:latin typeface="Calibri" panose="020F0502020204030204" pitchFamily="34" charset="0"/>
              </a:rPr>
              <a:t> [online]. San Francisco (CA): Wikimedia Foundation, 2001-, 21. 12. 2007 [cit. 2014-09-22]. </a:t>
            </a:r>
            <a:r>
              <a:rPr lang="en-US" sz="1200" dirty="0" err="1">
                <a:latin typeface="Calibri" panose="020F0502020204030204" pitchFamily="34" charset="0"/>
              </a:rPr>
              <a:t>Dostupné</a:t>
            </a:r>
            <a:r>
              <a:rPr lang="en-US" sz="1200" dirty="0">
                <a:latin typeface="Calibri" panose="020F0502020204030204" pitchFamily="34" charset="0"/>
              </a:rPr>
              <a:t> z: http://commons.wikimedia.org/wiki/File:Big_Ben_2007-1.jpg?fastcci_from=63501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Elizabeth II at a flower show. In: </a:t>
            </a:r>
            <a:r>
              <a:rPr lang="en-US" sz="1200" i="1" dirty="0">
                <a:latin typeface="Calibri" panose="020F0502020204030204" pitchFamily="34" charset="0"/>
              </a:rPr>
              <a:t>Wikipedia: the free encyclopedia</a:t>
            </a:r>
            <a:r>
              <a:rPr lang="en-US" sz="1200" dirty="0">
                <a:latin typeface="Calibri" panose="020F0502020204030204" pitchFamily="34" charset="0"/>
              </a:rPr>
              <a:t> [online]. San Francisco (CA): Wikimedia Foundation, 2001-, 27. 12. 2013 [cit. 2014-09-22]. </a:t>
            </a:r>
            <a:r>
              <a:rPr lang="en-US" sz="1200" dirty="0" err="1">
                <a:latin typeface="Calibri" panose="020F0502020204030204" pitchFamily="34" charset="0"/>
              </a:rPr>
              <a:t>Dostupné</a:t>
            </a:r>
            <a:r>
              <a:rPr lang="en-US" sz="1200" dirty="0">
                <a:latin typeface="Calibri" panose="020F0502020204030204" pitchFamily="34" charset="0"/>
              </a:rPr>
              <a:t> z: http://commons.wikimedia.org/wiki/File:Elizabeth_II_at_a_flower_show.jpg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cs-CZ" sz="1200" dirty="0" err="1">
                <a:latin typeface="Calibri" panose="020F0502020204030204" pitchFamily="34" charset="0"/>
              </a:rPr>
              <a:t>Bearskin.cenotaph.london.arp</a:t>
            </a:r>
            <a:r>
              <a:rPr lang="cs-CZ" sz="1200" dirty="0">
                <a:latin typeface="Calibri" panose="020F0502020204030204" pitchFamily="34" charset="0"/>
              </a:rPr>
              <a:t>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22. 6. 2005 [cit. 2014-09-22]. Dostupné z: https://commons.wikimedia.org/wiki/File:Bearskin.cenotaph.london.arp.jpghttps://commons.wikimedia.org/wiki/File:Bearskin.cenotaph.london.arp.jpg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cs-CZ" sz="1200" dirty="0" err="1">
                <a:latin typeface="Calibri" panose="020F0502020204030204" pitchFamily="34" charset="0"/>
              </a:rPr>
              <a:t>Arriva</a:t>
            </a:r>
            <a:r>
              <a:rPr lang="cs-CZ" sz="1200" dirty="0">
                <a:latin typeface="Calibri" panose="020F0502020204030204" pitchFamily="34" charset="0"/>
              </a:rPr>
              <a:t> London </a:t>
            </a:r>
            <a:r>
              <a:rPr lang="cs-CZ" sz="1200" dirty="0" err="1">
                <a:latin typeface="Calibri" panose="020F0502020204030204" pitchFamily="34" charset="0"/>
              </a:rPr>
              <a:t>buses</a:t>
            </a:r>
            <a:r>
              <a:rPr lang="cs-CZ" sz="1200" dirty="0">
                <a:latin typeface="Calibri" panose="020F0502020204030204" pitchFamily="34" charset="0"/>
              </a:rPr>
              <a:t> VLA157 (LJ55 BSU) &amp; RM54 (LDS 279A), </a:t>
            </a:r>
            <a:r>
              <a:rPr lang="cs-CZ" sz="1200" dirty="0" err="1">
                <a:latin typeface="Calibri" panose="020F0502020204030204" pitchFamily="34" charset="0"/>
              </a:rPr>
              <a:t>Whitehall</a:t>
            </a:r>
            <a:r>
              <a:rPr lang="cs-CZ" sz="1200" dirty="0">
                <a:latin typeface="Calibri" panose="020F0502020204030204" pitchFamily="34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</a:rPr>
              <a:t>route</a:t>
            </a:r>
            <a:r>
              <a:rPr lang="cs-CZ" sz="1200" dirty="0">
                <a:latin typeface="Calibri" panose="020F0502020204030204" pitchFamily="34" charset="0"/>
              </a:rPr>
              <a:t> 159, 9 </a:t>
            </a:r>
            <a:r>
              <a:rPr lang="cs-CZ" sz="1200" dirty="0" err="1">
                <a:latin typeface="Calibri" panose="020F0502020204030204" pitchFamily="34" charset="0"/>
              </a:rPr>
              <a:t>December</a:t>
            </a:r>
            <a:r>
              <a:rPr lang="cs-CZ" sz="1200" dirty="0">
                <a:latin typeface="Calibri" panose="020F0502020204030204" pitchFamily="34" charset="0"/>
              </a:rPr>
              <a:t> 2005. In: BENNETT, Jon.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18. 12. 2011 [cit. 2014-09-22]. Dostupné z: http://commons.wikimedia.org/wiki/File:Arriva_London_buses_VLA157_(LJ55_BSU)_%26_RM54_(LDS_279A),_Whitehall,_route_159,_9_December_2005.jpg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cs-CZ" sz="1200" dirty="0">
                <a:latin typeface="Calibri" panose="020F0502020204030204" pitchFamily="34" charset="0"/>
                <a:cs typeface="Arial" pitchFamily="34" charset="0"/>
              </a:rPr>
              <a:t>www.office.microsoft.com</a:t>
            </a:r>
          </a:p>
          <a:p>
            <a:endParaRPr lang="cs-CZ" sz="1200" dirty="0">
              <a:latin typeface="Calibri" panose="020F0502020204030204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1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77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Británie a Irsko.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západní Evropy Británie a Irsko.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</a:t>
            </a:r>
            <a:r>
              <a:rPr lang="cs-CZ" dirty="0">
                <a:solidFill>
                  <a:srgbClr val="171A1B"/>
                </a:solidFill>
              </a:rPr>
              <a:t>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355976" y="1772816"/>
            <a:ext cx="41826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Britské ostrovy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Ostrov Velká Británie a severozápadní část ostrova Irsko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Atlantský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oceán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Průliv La Manche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890169" cy="44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Spojené království Velké Británie a Severního Irska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Hl</a:t>
            </a:r>
            <a:r>
              <a:rPr lang="cs-CZ" dirty="0">
                <a:latin typeface="Calibri" pitchFamily="34" charset="0"/>
              </a:rPr>
              <a:t>. město </a:t>
            </a:r>
            <a:r>
              <a:rPr lang="cs-CZ" dirty="0" smtClean="0">
                <a:latin typeface="Calibri" pitchFamily="34" charset="0"/>
              </a:rPr>
              <a:t>Londýn</a:t>
            </a:r>
          </a:p>
          <a:p>
            <a:r>
              <a:rPr lang="cs-CZ" dirty="0" smtClean="0">
                <a:latin typeface="Calibri" pitchFamily="34" charset="0"/>
              </a:rPr>
              <a:t>62 mil. obyvatel</a:t>
            </a:r>
          </a:p>
          <a:p>
            <a:r>
              <a:rPr lang="cs-CZ" dirty="0" smtClean="0">
                <a:latin typeface="Calibri" pitchFamily="34" charset="0"/>
              </a:rPr>
              <a:t>Rozloha 244 tis</a:t>
            </a:r>
            <a:r>
              <a:rPr lang="cs-CZ" dirty="0">
                <a:latin typeface="Calibri" pitchFamily="34" charset="0"/>
              </a:rPr>
              <a:t>. km²</a:t>
            </a:r>
          </a:p>
          <a:p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libra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angličtina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2" y="551723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946532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konstituční monarchie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2404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Představitel státu je panovník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Královna Alžběta II.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Od roku 1952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68" y="558924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File:Buckingham Palace, London - April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84673"/>
            <a:ext cx="3707587" cy="2428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11560" y="6313143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Buckinghamský palác – sídlo britského panovníka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1026" name="Picture 2" descr="C:\Users\pc\Downloads\Slušovice\Elizabeth_II_at_a_flower_sh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664296" cy="3643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Spojené království Velké Británie a Severního Irska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923928" y="1600201"/>
            <a:ext cx="4762872" cy="2548879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Skládá se ze čtyř zemí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Anglie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Skotsko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Wales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Severní Irsko</a:t>
            </a:r>
          </a:p>
          <a:p>
            <a:pPr marL="399600" lvl="2" indent="0">
              <a:lnSpc>
                <a:spcPct val="150000"/>
              </a:lnSpc>
              <a:buNone/>
            </a:pPr>
            <a:endParaRPr lang="cs-CZ" sz="2800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5272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867025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269160" y="4437112"/>
            <a:ext cx="396044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Víte, že v září 2014 proběhlo ve Skotsku referendum o jeho nezávislosti?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průmysl a těžba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Kolébka světového průmyslu</a:t>
            </a:r>
          </a:p>
          <a:p>
            <a:r>
              <a:rPr lang="cs-CZ" dirty="0" smtClean="0">
                <a:latin typeface="Calibri" pitchFamily="34" charset="0"/>
              </a:rPr>
              <a:t>Těžba ropy</a:t>
            </a:r>
          </a:p>
          <a:p>
            <a:pPr lvl="1">
              <a:buNone/>
            </a:pPr>
            <a:r>
              <a:rPr lang="cs-CZ" i="1" dirty="0" smtClean="0">
                <a:latin typeface="Calibri" pitchFamily="34" charset="0"/>
              </a:rPr>
              <a:t>Severní moře</a:t>
            </a:r>
          </a:p>
          <a:p>
            <a:r>
              <a:rPr lang="cs-CZ" dirty="0" smtClean="0">
                <a:latin typeface="Calibri" pitchFamily="34" charset="0"/>
              </a:rPr>
              <a:t>Chemický průmysl</a:t>
            </a:r>
          </a:p>
          <a:p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399600" lvl="1" indent="0">
              <a:buNone/>
            </a:pPr>
            <a:r>
              <a:rPr lang="cs-CZ" i="1" dirty="0" smtClean="0">
                <a:latin typeface="Calibri" pitchFamily="34" charset="0"/>
              </a:rPr>
              <a:t>Elektronika, dopravní </a:t>
            </a:r>
            <a:r>
              <a:rPr lang="cs-CZ" i="1" dirty="0">
                <a:latin typeface="Calibri" pitchFamily="34" charset="0"/>
              </a:rPr>
              <a:t>prostředky</a:t>
            </a:r>
            <a:endParaRPr lang="cs-CZ" i="1" dirty="0" smtClean="0">
              <a:latin typeface="Calibri" pitchFamily="34" charset="0"/>
            </a:endParaRPr>
          </a:p>
          <a:p>
            <a:pPr marL="342900" lvl="1" indent="-342900"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Potravinářský průmysl</a:t>
            </a:r>
          </a:p>
          <a:p>
            <a:pPr lvl="1">
              <a:buNone/>
            </a:pP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60" name="Picture 4" descr="File:Beryl alpha from 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78861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683568" y="4581128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Těžba ropy v Severním moři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Převažují služby</a:t>
            </a:r>
          </a:p>
          <a:p>
            <a:pPr marL="342900" lvl="1" indent="-342900"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Velké obchodní loďstvo</a:t>
            </a:r>
          </a:p>
          <a:p>
            <a:pPr marL="39960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Dovoz surovin a výrobků z bývalých kolonií</a:t>
            </a:r>
          </a:p>
          <a:p>
            <a:pPr marL="342900" lvl="1" indent="-342900"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Zemědělství</a:t>
            </a:r>
          </a:p>
          <a:p>
            <a:pPr marL="40005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Chov skotu, ovcí, koní</a:t>
            </a:r>
          </a:p>
          <a:p>
            <a:pPr marL="342900" lvl="1" indent="-342900"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Hospodářsky vyspělá země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" y="1751551"/>
            <a:ext cx="3737090" cy="3045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sídla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10" y="1850860"/>
            <a:ext cx="3024336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20072" y="6387364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Londýn - 30 </a:t>
            </a:r>
            <a:r>
              <a:rPr lang="cs-CZ" sz="1000" dirty="0">
                <a:latin typeface="Calibri" pitchFamily="34" charset="0"/>
              </a:rPr>
              <a:t>St Mary </a:t>
            </a:r>
            <a:r>
              <a:rPr lang="cs-CZ" sz="1000" dirty="0" err="1" smtClean="0">
                <a:latin typeface="Calibri" pitchFamily="34" charset="0"/>
              </a:rPr>
              <a:t>Axe</a:t>
            </a:r>
            <a:r>
              <a:rPr lang="cs-CZ" sz="1000" dirty="0" smtClean="0">
                <a:latin typeface="Calibri" pitchFamily="34" charset="0"/>
              </a:rPr>
              <a:t> - </a:t>
            </a:r>
            <a:r>
              <a:rPr lang="cs-CZ" sz="1000" dirty="0" err="1" smtClean="0">
                <a:latin typeface="Calibri" pitchFamily="34" charset="0"/>
              </a:rPr>
              <a:t>The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</a:rPr>
              <a:t>Gherkin</a:t>
            </a:r>
            <a:r>
              <a:rPr lang="cs-CZ" sz="1000" dirty="0" smtClean="0">
                <a:latin typeface="Calibri" pitchFamily="34" charset="0"/>
              </a:rPr>
              <a:t> (okurka)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7" y="1863436"/>
            <a:ext cx="4608512" cy="332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50682" y="519308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Cambridge – univerzitní město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991</Words>
  <Application>Microsoft Office PowerPoint</Application>
  <PresentationFormat>Předvádění na obrazovce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1_Výchozí návrh</vt:lpstr>
      <vt:lpstr>Británie a Irsko Z_124_Evropa_Británie a Irsko</vt:lpstr>
      <vt:lpstr>Anotace:</vt:lpstr>
      <vt:lpstr>Británie - poloha</vt:lpstr>
      <vt:lpstr>Británie – základní charakteristika</vt:lpstr>
      <vt:lpstr>Británie – konstituční monarchie</vt:lpstr>
      <vt:lpstr>Spojené království Velké Británie a Severního Irska</vt:lpstr>
      <vt:lpstr>Británie – průmysl a těžba</vt:lpstr>
      <vt:lpstr>Británie – hospodářství</vt:lpstr>
      <vt:lpstr>Británie – sídla</vt:lpstr>
      <vt:lpstr>Británie – Londýn na fotografiích</vt:lpstr>
      <vt:lpstr>Irsko</vt:lpstr>
      <vt:lpstr>Irsko</vt:lpstr>
      <vt:lpstr>Irsko - hospodářství</vt:lpstr>
      <vt:lpstr>Prezentace aplikace PowerPoint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423</cp:revision>
  <dcterms:created xsi:type="dcterms:W3CDTF">2012-12-26T11:03:03Z</dcterms:created>
  <dcterms:modified xsi:type="dcterms:W3CDTF">2014-12-01T14:53:52Z</dcterms:modified>
</cp:coreProperties>
</file>