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73" r:id="rId4"/>
    <p:sldId id="274" r:id="rId5"/>
    <p:sldId id="287" r:id="rId6"/>
    <p:sldId id="288" r:id="rId7"/>
    <p:sldId id="297" r:id="rId8"/>
    <p:sldId id="296" r:id="rId9"/>
    <p:sldId id="301" r:id="rId10"/>
    <p:sldId id="290" r:id="rId11"/>
    <p:sldId id="291" r:id="rId12"/>
    <p:sldId id="298" r:id="rId13"/>
    <p:sldId id="299" r:id="rId14"/>
    <p:sldId id="302" r:id="rId15"/>
    <p:sldId id="300" r:id="rId16"/>
    <p:sldId id="272" r:id="rId17"/>
    <p:sldId id="29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244E1-80C0-4DDB-9BB9-E2494F76F880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3CCD2-4BD5-4073-B710-574DECBE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14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3CCD2-4BD5-4073-B710-574DECBED3A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83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3CCD2-4BD5-4073-B710-574DECBED3A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83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cs-CZ" sz="4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Ukrajina</a:t>
            </a:r>
            <a:r>
              <a:rPr lang="cs-CZ" sz="4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Bělorusko, Moldavsko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1600" dirty="0" smtClean="0"/>
              <a:t> 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1800" dirty="0">
                <a:solidFill>
                  <a:schemeClr val="tx1"/>
                </a:solidFill>
              </a:rPr>
              <a:t>Z_135_Evropa_Ukrajina, Bělorusko, Moldavsko</a:t>
            </a:r>
            <a:endParaRPr lang="cs-CZ" sz="4800" dirty="0">
              <a:solidFill>
                <a:schemeClr val="tx1"/>
              </a:solidFill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Jana Kalandrová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Fryšták, okres Zlín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14556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Calibri" pitchFamily="34" charset="0"/>
              </a:rPr>
              <a:t>Moldavsko </a:t>
            </a:r>
            <a:r>
              <a:rPr lang="cs-CZ" sz="4000" dirty="0">
                <a:latin typeface="Calibri" pitchFamily="34" charset="0"/>
              </a:rPr>
              <a:t>– základní charakteristika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600" dirty="0" smtClean="0">
                <a:latin typeface="Calibri" pitchFamily="34" charset="0"/>
              </a:rPr>
              <a:t>Moldavská republika</a:t>
            </a:r>
            <a:endParaRPr lang="cs-CZ" sz="26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600" dirty="0" smtClean="0">
                <a:latin typeface="Calibri" pitchFamily="34" charset="0"/>
              </a:rPr>
              <a:t>Hl</a:t>
            </a:r>
            <a:r>
              <a:rPr lang="cs-CZ" sz="2600" dirty="0">
                <a:latin typeface="Calibri" pitchFamily="34" charset="0"/>
              </a:rPr>
              <a:t>. město </a:t>
            </a:r>
            <a:r>
              <a:rPr lang="cs-CZ" sz="2600" dirty="0" smtClean="0">
                <a:latin typeface="Calibri" pitchFamily="34" charset="0"/>
              </a:rPr>
              <a:t>Kišiněv</a:t>
            </a:r>
          </a:p>
          <a:p>
            <a:pPr>
              <a:lnSpc>
                <a:spcPct val="150000"/>
              </a:lnSpc>
            </a:pPr>
            <a:r>
              <a:rPr lang="cs-CZ" sz="2600" dirty="0" smtClean="0">
                <a:latin typeface="Calibri" pitchFamily="34" charset="0"/>
              </a:rPr>
              <a:t>4 </a:t>
            </a:r>
            <a:r>
              <a:rPr lang="cs-CZ" sz="2600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sz="2600" dirty="0">
                <a:latin typeface="Calibri" pitchFamily="34" charset="0"/>
              </a:rPr>
              <a:t>Rozloha </a:t>
            </a:r>
            <a:r>
              <a:rPr lang="cs-CZ" sz="2600" dirty="0" smtClean="0">
                <a:latin typeface="Calibri" pitchFamily="34" charset="0"/>
              </a:rPr>
              <a:t>34 </a:t>
            </a:r>
            <a:r>
              <a:rPr lang="cs-CZ" sz="2600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sz="2600" dirty="0">
                <a:latin typeface="Calibri" pitchFamily="34" charset="0"/>
              </a:rPr>
              <a:t>Měna </a:t>
            </a:r>
            <a:r>
              <a:rPr lang="cs-CZ" sz="2600" dirty="0" smtClean="0">
                <a:latin typeface="Calibri" pitchFamily="34" charset="0"/>
              </a:rPr>
              <a:t>moldavské lei</a:t>
            </a:r>
            <a:endParaRPr lang="cs-CZ" sz="26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600" dirty="0">
                <a:latin typeface="Calibri" pitchFamily="34" charset="0"/>
              </a:rPr>
              <a:t>Jazyk </a:t>
            </a:r>
            <a:r>
              <a:rPr lang="cs-CZ" sz="2600" dirty="0" smtClean="0">
                <a:latin typeface="Calibri" pitchFamily="34" charset="0"/>
              </a:rPr>
              <a:t>moldavština</a:t>
            </a:r>
            <a:endParaRPr lang="cs-CZ" sz="26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3600000" cy="1800000"/>
          </a:xfrm>
        </p:spPr>
      </p:pic>
    </p:spTree>
    <p:extLst>
      <p:ext uri="{BB962C8B-B14F-4D97-AF65-F5344CB8AC3E}">
        <p14:creationId xmlns:p14="http://schemas.microsoft.com/office/powerpoint/2010/main" val="142770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Moldavsko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Úrodné půdy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Pěstování ovoce a vinné révy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Spolupráce s Rumunskem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4" y="1967056"/>
            <a:ext cx="4038600" cy="2095595"/>
          </a:xfrm>
          <a:ln w="127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467544" y="4062651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Kišiněv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443966"/>
            <a:ext cx="2556000" cy="1917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611560" y="5593172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Prodej moldavského vína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9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Calibri" pitchFamily="34" charset="0"/>
              </a:rPr>
              <a:t>Bělorusko </a:t>
            </a:r>
            <a:r>
              <a:rPr lang="cs-CZ" sz="4000" dirty="0">
                <a:latin typeface="Calibri" pitchFamily="34" charset="0"/>
              </a:rPr>
              <a:t>– základní charakteristika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37112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cs-CZ" sz="2400" dirty="0" smtClean="0">
                <a:latin typeface="Calibri" pitchFamily="34" charset="0"/>
              </a:rPr>
              <a:t>Běloruská republika</a:t>
            </a:r>
            <a:endParaRPr lang="cs-CZ" sz="2400" dirty="0">
              <a:latin typeface="Calibri" pitchFamily="34" charset="0"/>
            </a:endParaRPr>
          </a:p>
          <a:p>
            <a:pPr>
              <a:lnSpc>
                <a:spcPct val="200000"/>
              </a:lnSpc>
            </a:pPr>
            <a:r>
              <a:rPr lang="cs-CZ" sz="2400" dirty="0" smtClean="0">
                <a:latin typeface="Calibri" pitchFamily="34" charset="0"/>
              </a:rPr>
              <a:t>Hl</a:t>
            </a:r>
            <a:r>
              <a:rPr lang="cs-CZ" sz="2400" dirty="0">
                <a:latin typeface="Calibri" pitchFamily="34" charset="0"/>
              </a:rPr>
              <a:t>. město </a:t>
            </a:r>
            <a:r>
              <a:rPr lang="cs-CZ" sz="2400" dirty="0" smtClean="0">
                <a:latin typeface="Calibri" pitchFamily="34" charset="0"/>
              </a:rPr>
              <a:t>Minsk</a:t>
            </a:r>
          </a:p>
          <a:p>
            <a:pPr>
              <a:lnSpc>
                <a:spcPct val="200000"/>
              </a:lnSpc>
            </a:pPr>
            <a:r>
              <a:rPr lang="cs-CZ" sz="2400" dirty="0" smtClean="0">
                <a:latin typeface="Calibri" pitchFamily="34" charset="0"/>
              </a:rPr>
              <a:t>10 </a:t>
            </a:r>
            <a:r>
              <a:rPr lang="cs-CZ" sz="2400" dirty="0">
                <a:latin typeface="Calibri" pitchFamily="34" charset="0"/>
              </a:rPr>
              <a:t>mil. obyvatel</a:t>
            </a:r>
          </a:p>
          <a:p>
            <a:pPr>
              <a:lnSpc>
                <a:spcPct val="200000"/>
              </a:lnSpc>
            </a:pPr>
            <a:r>
              <a:rPr lang="cs-CZ" sz="2400" dirty="0">
                <a:latin typeface="Calibri" pitchFamily="34" charset="0"/>
              </a:rPr>
              <a:t>Rozloha </a:t>
            </a:r>
            <a:r>
              <a:rPr lang="cs-CZ" sz="2400" dirty="0" smtClean="0">
                <a:latin typeface="Calibri" pitchFamily="34" charset="0"/>
              </a:rPr>
              <a:t>208 </a:t>
            </a:r>
            <a:r>
              <a:rPr lang="cs-CZ" sz="2400" dirty="0">
                <a:latin typeface="Calibri" pitchFamily="34" charset="0"/>
              </a:rPr>
              <a:t>tis. km²</a:t>
            </a:r>
          </a:p>
          <a:p>
            <a:pPr>
              <a:lnSpc>
                <a:spcPct val="200000"/>
              </a:lnSpc>
            </a:pPr>
            <a:r>
              <a:rPr lang="cs-CZ" sz="2400" dirty="0">
                <a:latin typeface="Calibri" pitchFamily="34" charset="0"/>
              </a:rPr>
              <a:t>Měna </a:t>
            </a:r>
            <a:r>
              <a:rPr lang="cs-CZ" sz="2400" dirty="0" smtClean="0">
                <a:latin typeface="Calibri" pitchFamily="34" charset="0"/>
              </a:rPr>
              <a:t>běloruský rubl</a:t>
            </a:r>
            <a:endParaRPr lang="cs-CZ" sz="2400" dirty="0">
              <a:latin typeface="Calibri" pitchFamily="34" charset="0"/>
            </a:endParaRPr>
          </a:p>
          <a:p>
            <a:pPr>
              <a:lnSpc>
                <a:spcPct val="200000"/>
              </a:lnSpc>
            </a:pPr>
            <a:r>
              <a:rPr lang="cs-CZ" sz="2400" dirty="0">
                <a:latin typeface="Calibri" pitchFamily="34" charset="0"/>
              </a:rPr>
              <a:t>Jazyk </a:t>
            </a:r>
            <a:r>
              <a:rPr lang="cs-CZ" sz="2400" dirty="0" smtClean="0">
                <a:latin typeface="Calibri" pitchFamily="34" charset="0"/>
              </a:rPr>
              <a:t>běloruština, ruština</a:t>
            </a:r>
            <a:endParaRPr lang="cs-CZ" sz="24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3600000" cy="1800000"/>
          </a:xfrm>
        </p:spPr>
      </p:pic>
    </p:spTree>
    <p:extLst>
      <p:ext uri="{BB962C8B-B14F-4D97-AF65-F5344CB8AC3E}">
        <p14:creationId xmlns:p14="http://schemas.microsoft.com/office/powerpoint/2010/main" val="7749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Bělorusko – přírodní poměry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Rovinatý povrch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Jezera, močály, rašeliniště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Podnebí mírné, vnitrozemské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Řeky Dněpr, Západní Dvina, Bug</a:t>
            </a:r>
          </a:p>
          <a:p>
            <a:pPr>
              <a:lnSpc>
                <a:spcPct val="150000"/>
              </a:lnSpc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1" y="1916832"/>
            <a:ext cx="3598957" cy="2397805"/>
          </a:xfrm>
          <a:ln w="127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683568" y="432951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Krajina v Bělorusku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Bělorusko – přírodní poměry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005796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18" y="2400407"/>
            <a:ext cx="4464496" cy="28684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748172" y="4221088"/>
            <a:ext cx="2736304" cy="5232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Zubr evropský</a:t>
            </a:r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7544" y="1994165"/>
            <a:ext cx="3297560" cy="181588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alibri" pitchFamily="34" charset="0"/>
              </a:rPr>
              <a:t>Pro které zvíře je domovem </a:t>
            </a:r>
          </a:p>
          <a:p>
            <a:pPr algn="ctr"/>
            <a:r>
              <a:rPr lang="cs-CZ" sz="2800" dirty="0" smtClean="0">
                <a:latin typeface="Calibri" pitchFamily="34" charset="0"/>
              </a:rPr>
              <a:t>NP </a:t>
            </a:r>
            <a:r>
              <a:rPr lang="cs-CZ" sz="2800" dirty="0" err="1" smtClean="0">
                <a:latin typeface="Calibri" pitchFamily="34" charset="0"/>
              </a:rPr>
              <a:t>Bělověžský</a:t>
            </a:r>
            <a:r>
              <a:rPr lang="cs-CZ" sz="2800" dirty="0" smtClean="0">
                <a:latin typeface="Calibri" pitchFamily="34" charset="0"/>
              </a:rPr>
              <a:t> prales?</a:t>
            </a:r>
            <a:endParaRPr lang="cs-CZ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8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Bělorusko – hospodářství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56" y="2118369"/>
            <a:ext cx="4038600" cy="3028950"/>
          </a:xfrm>
          <a:ln w="12700">
            <a:solidFill>
              <a:schemeClr val="tx1"/>
            </a:solidFill>
          </a:ln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sz="2600" dirty="0" smtClean="0">
                <a:latin typeface="Calibri" pitchFamily="34" charset="0"/>
              </a:rPr>
              <a:t>Málo úrodné půdy</a:t>
            </a:r>
          </a:p>
          <a:p>
            <a:pPr>
              <a:lnSpc>
                <a:spcPct val="200000"/>
              </a:lnSpc>
            </a:pPr>
            <a:r>
              <a:rPr lang="cs-CZ" sz="2600" dirty="0" smtClean="0">
                <a:latin typeface="Calibri" pitchFamily="34" charset="0"/>
              </a:rPr>
              <a:t>Pěstování brambor</a:t>
            </a:r>
            <a:r>
              <a:rPr lang="cs-CZ" sz="2600" dirty="0">
                <a:latin typeface="Calibri" pitchFamily="34" charset="0"/>
              </a:rPr>
              <a:t>, </a:t>
            </a:r>
            <a:r>
              <a:rPr lang="cs-CZ" sz="2600" dirty="0" smtClean="0">
                <a:latin typeface="Calibri" pitchFamily="34" charset="0"/>
              </a:rPr>
              <a:t>lnu</a:t>
            </a:r>
          </a:p>
          <a:p>
            <a:pPr>
              <a:lnSpc>
                <a:spcPct val="200000"/>
              </a:lnSpc>
            </a:pPr>
            <a:r>
              <a:rPr lang="cs-CZ" sz="2600" dirty="0" smtClean="0">
                <a:latin typeface="Calibri" pitchFamily="34" charset="0"/>
              </a:rPr>
              <a:t>Chov skotu a drůbeže</a:t>
            </a:r>
          </a:p>
          <a:p>
            <a:pPr>
              <a:lnSpc>
                <a:spcPct val="200000"/>
              </a:lnSpc>
            </a:pPr>
            <a:r>
              <a:rPr lang="cs-CZ" sz="2600" dirty="0" smtClean="0">
                <a:latin typeface="Calibri" pitchFamily="34" charset="0"/>
              </a:rPr>
              <a:t>Spolupráce s Ruskem</a:t>
            </a:r>
            <a:endParaRPr lang="cs-CZ" sz="2600" dirty="0">
              <a:latin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300192" y="5147319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Pole se lnem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4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230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Flag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Ukraine.svg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6. 4. 2010 </a:t>
            </a:r>
            <a:r>
              <a:rPr lang="cs-CZ" sz="1200" dirty="0">
                <a:latin typeface="Calibri" pitchFamily="34" charset="0"/>
              </a:rPr>
              <a:t>[cit. 2013-08-06]. Dostupné z: http://cs.wikipedia.org/wiki/Soubor:Flag_of_Ukraine.svg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Ukraine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Kyiv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Maidan</a:t>
            </a:r>
            <a:r>
              <a:rPr lang="cs-CZ" sz="1200" dirty="0">
                <a:latin typeface="Calibri" pitchFamily="34" charset="0"/>
              </a:rPr>
              <a:t> Nezalezhnosti.jpeg.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3. 4. 2010 </a:t>
            </a:r>
            <a:r>
              <a:rPr lang="cs-CZ" sz="1200" dirty="0">
                <a:latin typeface="Calibri" pitchFamily="34" charset="0"/>
              </a:rPr>
              <a:t>[cit. 2013-08-06]. Dostupné z: http://commons.wikimedia.org/wiki/File:Ukraine_Kyiv_Maidan_Nezalezhnosti.jpeg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FANUC R2000iB AtWork.jpg.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24. 2. 2010 [cit. 2013-08-06]. Dostupné z: http://commons.wikimedia.org/wiki/File:FANUC_R2000iB_AtWork.jpg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Flag colors.jpg.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8. 2. 2009 [cit. 2013-08-06]. Dostupné z: http://commons.wikimedia.org/wiki/File:Flag_colors.jpg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60000"/>
              </a:lnSpc>
            </a:pPr>
            <a:r>
              <a:rPr lang="cs-CZ" sz="1200" dirty="0">
                <a:latin typeface="Calibri" pitchFamily="34" charset="0"/>
              </a:rPr>
              <a:t>Dněpr v Kyjevě.jpg.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11. 11. 2007 </a:t>
            </a:r>
            <a:r>
              <a:rPr lang="cs-CZ" sz="1200" dirty="0">
                <a:latin typeface="Calibri" pitchFamily="34" charset="0"/>
              </a:rPr>
              <a:t>[cit. 2013-08-06]. Dostupné z: http://commons.wikimedia.org/wiki/File:Dn%C4%9Bpr_v_Kyjev%C4%9B.jpg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Flag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Moldova.svg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2. 10. 2012 </a:t>
            </a:r>
            <a:r>
              <a:rPr lang="cs-CZ" sz="1200" dirty="0">
                <a:latin typeface="Calibri" pitchFamily="34" charset="0"/>
              </a:rPr>
              <a:t>[cit. 2013-08-06]. Dostupné z: http://commons.wikimedia.org/wiki/File:Flag_of_Moldova.svg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Botanica</a:t>
            </a:r>
            <a:r>
              <a:rPr lang="cs-CZ" sz="1200" dirty="0">
                <a:latin typeface="Calibri" pitchFamily="34" charset="0"/>
              </a:rPr>
              <a:t> Chisinau.jpg.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10. 11</a:t>
            </a:r>
            <a:r>
              <a:rPr lang="cs-CZ" sz="1200" dirty="0">
                <a:latin typeface="Calibri" pitchFamily="34" charset="0"/>
              </a:rPr>
              <a:t>. 2008 [cit. 2013-08-06]. Dostupné z: http://commons.wikimedia.org/wiki/File:Botanica_Chisinau.jpg </a:t>
            </a: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78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2304"/>
          </a:xfrm>
        </p:spPr>
        <p:txBody>
          <a:bodyPr>
            <a:noAutofit/>
          </a:bodyPr>
          <a:lstStyle/>
          <a:p>
            <a:r>
              <a:rPr lang="cs-CZ" sz="1200" dirty="0">
                <a:latin typeface="Calibri" pitchFamily="34" charset="0"/>
              </a:rPr>
              <a:t>PurcariStand.JPG.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3. 6. 2008 [cit. 2013-08-06]. Dostupné z: http://commons.wikimedia.org/wiki/File:PurcariStand.JPG </a:t>
            </a:r>
            <a:endParaRPr lang="cs-CZ" sz="1200" dirty="0" smtClean="0">
              <a:latin typeface="Calibri" pitchFamily="34" charset="0"/>
            </a:endParaRPr>
          </a:p>
          <a:p>
            <a:r>
              <a:rPr lang="cs-CZ" sz="1200" dirty="0">
                <a:latin typeface="Calibri" pitchFamily="34" charset="0"/>
              </a:rPr>
              <a:t>Flag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Belarus.svg</a:t>
            </a:r>
            <a:r>
              <a:rPr lang="cs-CZ" sz="1200" dirty="0">
                <a:latin typeface="Calibri" pitchFamily="34" charset="0"/>
              </a:rPr>
              <a:t>. In: &lt;i&gt;</a:t>
            </a:r>
            <a:r>
              <a:rPr lang="cs-CZ" sz="1200" dirty="0" err="1">
                <a:latin typeface="Calibri" pitchFamily="34" charset="0"/>
              </a:rPr>
              <a:t>Wikipedia</a:t>
            </a:r>
            <a:r>
              <a:rPr lang="cs-CZ" sz="1200" dirty="0">
                <a:latin typeface="Calibri" pitchFamily="34" charset="0"/>
              </a:rPr>
              <a:t>: </a:t>
            </a:r>
            <a:r>
              <a:rPr lang="cs-CZ" sz="1200" dirty="0" err="1">
                <a:latin typeface="Calibri" pitchFamily="34" charset="0"/>
              </a:rPr>
              <a:t>the</a:t>
            </a:r>
            <a:r>
              <a:rPr lang="cs-CZ" sz="1200" dirty="0">
                <a:latin typeface="Calibri" pitchFamily="34" charset="0"/>
              </a:rPr>
              <a:t> free </a:t>
            </a:r>
            <a:r>
              <a:rPr lang="cs-CZ" sz="1200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&lt;/i&gt;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16. 7. 2012 [cit. 2013-08-06]. Dostupné z: http://</a:t>
            </a:r>
            <a:r>
              <a:rPr lang="cs-CZ" sz="1200" dirty="0" smtClean="0">
                <a:latin typeface="Calibri" pitchFamily="34" charset="0"/>
              </a:rPr>
              <a:t>commons.wikimedia.org/wiki/File:Flag_of_Belarus.svg</a:t>
            </a:r>
          </a:p>
          <a:p>
            <a:r>
              <a:rPr lang="cs-CZ" sz="1200" dirty="0" err="1">
                <a:latin typeface="Calibri" pitchFamily="34" charset="0"/>
              </a:rPr>
              <a:t>Strusta</a:t>
            </a:r>
            <a:r>
              <a:rPr lang="cs-CZ" sz="1200" dirty="0">
                <a:latin typeface="Calibri" pitchFamily="34" charset="0"/>
              </a:rPr>
              <a:t> - </a:t>
            </a:r>
            <a:r>
              <a:rPr lang="cs-CZ" sz="1200" dirty="0" err="1">
                <a:latin typeface="Calibri" pitchFamily="34" charset="0"/>
              </a:rPr>
              <a:t>Majak</a:t>
            </a:r>
            <a:r>
              <a:rPr lang="cs-CZ" sz="1200" dirty="0">
                <a:latin typeface="Calibri" pitchFamily="34" charset="0"/>
              </a:rPr>
              <a:t> - </a:t>
            </a:r>
            <a:r>
              <a:rPr lang="cs-CZ" sz="1200" dirty="0" err="1">
                <a:latin typeface="Calibri" pitchFamily="34" charset="0"/>
              </a:rPr>
              <a:t>Brasłauski</a:t>
            </a:r>
            <a:r>
              <a:rPr lang="cs-CZ" sz="1200" dirty="0">
                <a:latin typeface="Calibri" pitchFamily="34" charset="0"/>
              </a:rPr>
              <a:t> rajon - 3.jpg. In: &lt;i&gt;</a:t>
            </a:r>
            <a:r>
              <a:rPr lang="cs-CZ" sz="1200" dirty="0" err="1">
                <a:latin typeface="Calibri" pitchFamily="34" charset="0"/>
              </a:rPr>
              <a:t>Wikipedia</a:t>
            </a:r>
            <a:r>
              <a:rPr lang="cs-CZ" sz="1200" dirty="0">
                <a:latin typeface="Calibri" pitchFamily="34" charset="0"/>
              </a:rPr>
              <a:t>: </a:t>
            </a:r>
            <a:r>
              <a:rPr lang="cs-CZ" sz="1200" dirty="0" err="1">
                <a:latin typeface="Calibri" pitchFamily="34" charset="0"/>
              </a:rPr>
              <a:t>the</a:t>
            </a:r>
            <a:r>
              <a:rPr lang="cs-CZ" sz="1200" dirty="0">
                <a:latin typeface="Calibri" pitchFamily="34" charset="0"/>
              </a:rPr>
              <a:t> free </a:t>
            </a:r>
            <a:r>
              <a:rPr lang="cs-CZ" sz="1200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&lt;/i&gt;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8. 4. 2011 [cit. 2013-08-06]. Dostupné z: http://commons.wikimedia.org/wiki/File:Strusta_-_Majak_-_Bras%C5%82auski_rajon_-_</a:t>
            </a:r>
            <a:r>
              <a:rPr lang="cs-CZ" sz="1200" dirty="0" smtClean="0">
                <a:latin typeface="Calibri" pitchFamily="34" charset="0"/>
              </a:rPr>
              <a:t>3.jpg</a:t>
            </a:r>
          </a:p>
          <a:p>
            <a:r>
              <a:rPr lang="cs-CZ" sz="1200" dirty="0">
                <a:latin typeface="Calibri" pitchFamily="34" charset="0"/>
              </a:rPr>
              <a:t>PATERSON, Ian. </a:t>
            </a:r>
            <a:r>
              <a:rPr lang="cs-CZ" sz="1200" dirty="0" err="1">
                <a:latin typeface="Calibri" pitchFamily="34" charset="0"/>
              </a:rPr>
              <a:t>Flax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Crop</a:t>
            </a:r>
            <a:r>
              <a:rPr lang="cs-CZ" sz="1200" dirty="0">
                <a:latin typeface="Calibri" pitchFamily="34" charset="0"/>
              </a:rPr>
              <a:t> - geograph.org.uk - 492111.jpg. In: &lt;i&gt;</a:t>
            </a:r>
            <a:r>
              <a:rPr lang="cs-CZ" sz="1200" dirty="0" err="1">
                <a:latin typeface="Calibri" pitchFamily="34" charset="0"/>
              </a:rPr>
              <a:t>Wikipedia</a:t>
            </a:r>
            <a:r>
              <a:rPr lang="cs-CZ" sz="1200" dirty="0">
                <a:latin typeface="Calibri" pitchFamily="34" charset="0"/>
              </a:rPr>
              <a:t>: </a:t>
            </a:r>
            <a:r>
              <a:rPr lang="cs-CZ" sz="1200" dirty="0" err="1">
                <a:latin typeface="Calibri" pitchFamily="34" charset="0"/>
              </a:rPr>
              <a:t>the</a:t>
            </a:r>
            <a:r>
              <a:rPr lang="cs-CZ" sz="1200" dirty="0">
                <a:latin typeface="Calibri" pitchFamily="34" charset="0"/>
              </a:rPr>
              <a:t> free </a:t>
            </a:r>
            <a:r>
              <a:rPr lang="cs-CZ" sz="1200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&lt;/i&gt;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5. 2. 2011 [cit. 2013-08-06]. Dostupné z: http://commons.wikimedia.org/wiki/File:Flax_Crop_-_geograph.org.uk_-_</a:t>
            </a:r>
            <a:r>
              <a:rPr lang="cs-CZ" sz="1200" dirty="0" smtClean="0">
                <a:latin typeface="Calibri" pitchFamily="34" charset="0"/>
              </a:rPr>
              <a:t>492111.jpg</a:t>
            </a:r>
          </a:p>
          <a:p>
            <a:r>
              <a:rPr lang="cs-CZ" sz="1200" dirty="0" err="1">
                <a:latin typeface="Calibri" pitchFamily="34" charset="0"/>
              </a:rPr>
              <a:t>Vsekh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svyatykh</a:t>
            </a:r>
            <a:r>
              <a:rPr lang="cs-CZ" sz="1200" dirty="0">
                <a:latin typeface="Calibri" pitchFamily="34" charset="0"/>
              </a:rPr>
              <a:t> sobor 1998.jpg.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12. 4. 2010 [cit. 2013-08-06]. Dostupné z: http://commons.wikimedia.org/wiki/File:Vsekh_svyatykh_sobor_1998.jpg </a:t>
            </a:r>
            <a:endParaRPr lang="cs-CZ" sz="1200" dirty="0" smtClean="0">
              <a:latin typeface="Calibri" pitchFamily="34" charset="0"/>
            </a:endParaRPr>
          </a:p>
          <a:p>
            <a:r>
              <a:rPr lang="cs-CZ" sz="1200" dirty="0">
                <a:latin typeface="Calibri" panose="020F0502020204030204" pitchFamily="34" charset="0"/>
              </a:rPr>
              <a:t>HONS084. </a:t>
            </a:r>
            <a:r>
              <a:rPr lang="cs-CZ" sz="1200" dirty="0" err="1">
                <a:latin typeface="Calibri" panose="020F0502020204030204" pitchFamily="34" charset="0"/>
              </a:rPr>
              <a:t>Nabrzeże</a:t>
            </a:r>
            <a:r>
              <a:rPr lang="cs-CZ" sz="1200" dirty="0">
                <a:latin typeface="Calibri" panose="020F0502020204030204" pitchFamily="34" charset="0"/>
              </a:rPr>
              <a:t> Lenina w </a:t>
            </a:r>
            <a:r>
              <a:rPr lang="cs-CZ" sz="1200" dirty="0" err="1">
                <a:latin typeface="Calibri" panose="020F0502020204030204" pitchFamily="34" charset="0"/>
              </a:rPr>
              <a:t>Jałcie</a:t>
            </a:r>
            <a:r>
              <a:rPr lang="cs-CZ" sz="1200" dirty="0">
                <a:latin typeface="Calibri" panose="020F0502020204030204" pitchFamily="34" charset="0"/>
              </a:rPr>
              <a:t> 04. In: </a:t>
            </a:r>
            <a:r>
              <a:rPr lang="cs-CZ" sz="1200" i="1" dirty="0" err="1">
                <a:latin typeface="Calibri" panose="020F0502020204030204" pitchFamily="34" charset="0"/>
              </a:rPr>
              <a:t>Wikipedia</a:t>
            </a:r>
            <a:r>
              <a:rPr lang="cs-CZ" sz="1200" i="1" dirty="0">
                <a:latin typeface="Calibri" panose="020F0502020204030204" pitchFamily="34" charset="0"/>
              </a:rPr>
              <a:t>: </a:t>
            </a:r>
            <a:r>
              <a:rPr lang="cs-CZ" sz="1200" i="1" dirty="0" err="1">
                <a:latin typeface="Calibri" panose="020F0502020204030204" pitchFamily="34" charset="0"/>
              </a:rPr>
              <a:t>the</a:t>
            </a:r>
            <a:r>
              <a:rPr lang="cs-CZ" sz="1200" i="1" dirty="0">
                <a:latin typeface="Calibri" panose="020F0502020204030204" pitchFamily="34" charset="0"/>
              </a:rPr>
              <a:t> free </a:t>
            </a:r>
            <a:r>
              <a:rPr lang="cs-CZ" sz="1200" i="1" dirty="0" err="1">
                <a:latin typeface="Calibri" panose="020F0502020204030204" pitchFamily="34" charset="0"/>
              </a:rPr>
              <a:t>encyclopedia</a:t>
            </a:r>
            <a:r>
              <a:rPr lang="cs-CZ" sz="1200" dirty="0">
                <a:latin typeface="Calibri" panose="020F0502020204030204" pitchFamily="34" charset="0"/>
              </a:rPr>
              <a:t> [online]. San Francisco (CA): </a:t>
            </a:r>
            <a:r>
              <a:rPr lang="cs-CZ" sz="1200" dirty="0" err="1">
                <a:latin typeface="Calibri" panose="020F0502020204030204" pitchFamily="34" charset="0"/>
              </a:rPr>
              <a:t>Wikimedia</a:t>
            </a:r>
            <a:r>
              <a:rPr lang="cs-CZ" sz="1200" dirty="0">
                <a:latin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</a:rPr>
              <a:t>Foundation</a:t>
            </a:r>
            <a:r>
              <a:rPr lang="cs-CZ" sz="1200" dirty="0">
                <a:latin typeface="Calibri" panose="020F0502020204030204" pitchFamily="34" charset="0"/>
              </a:rPr>
              <a:t>, 2001-, 16. 3. 2014 [cit. 2014-09-30]. Dostupné z: http://commons.wikimedia.org/wiki/File:Nabrze%C5%BCe_Lenina_w_Ja%C5%82cie_04.JPG?fastcci_from=517101 </a:t>
            </a:r>
            <a:endParaRPr lang="cs-CZ" sz="1200" dirty="0" smtClean="0">
              <a:latin typeface="Calibri" panose="020F0502020204030204" pitchFamily="34" charset="0"/>
            </a:endParaRPr>
          </a:p>
          <a:p>
            <a:r>
              <a:rPr lang="cs-CZ" sz="1200" dirty="0">
                <a:latin typeface="Calibri" panose="020F0502020204030204" pitchFamily="34" charset="0"/>
              </a:rPr>
              <a:t>DEZIDOR. Přístav v Oděse. In: </a:t>
            </a:r>
            <a:r>
              <a:rPr lang="cs-CZ" sz="1200" i="1" dirty="0" err="1">
                <a:latin typeface="Calibri" panose="020F0502020204030204" pitchFamily="34" charset="0"/>
              </a:rPr>
              <a:t>Wikipedia</a:t>
            </a:r>
            <a:r>
              <a:rPr lang="cs-CZ" sz="1200" i="1" dirty="0">
                <a:latin typeface="Calibri" panose="020F0502020204030204" pitchFamily="34" charset="0"/>
              </a:rPr>
              <a:t>: </a:t>
            </a:r>
            <a:r>
              <a:rPr lang="cs-CZ" sz="1200" i="1" dirty="0" err="1">
                <a:latin typeface="Calibri" panose="020F0502020204030204" pitchFamily="34" charset="0"/>
              </a:rPr>
              <a:t>the</a:t>
            </a:r>
            <a:r>
              <a:rPr lang="cs-CZ" sz="1200" i="1" dirty="0">
                <a:latin typeface="Calibri" panose="020F0502020204030204" pitchFamily="34" charset="0"/>
              </a:rPr>
              <a:t> free </a:t>
            </a:r>
            <a:r>
              <a:rPr lang="cs-CZ" sz="1200" i="1" dirty="0" err="1">
                <a:latin typeface="Calibri" panose="020F0502020204030204" pitchFamily="34" charset="0"/>
              </a:rPr>
              <a:t>encyclopedia</a:t>
            </a:r>
            <a:r>
              <a:rPr lang="cs-CZ" sz="1200" dirty="0">
                <a:latin typeface="Calibri" panose="020F0502020204030204" pitchFamily="34" charset="0"/>
              </a:rPr>
              <a:t> [online]. San Francisco (CA): </a:t>
            </a:r>
            <a:r>
              <a:rPr lang="cs-CZ" sz="1200" dirty="0" err="1">
                <a:latin typeface="Calibri" panose="020F0502020204030204" pitchFamily="34" charset="0"/>
              </a:rPr>
              <a:t>Wikimedia</a:t>
            </a:r>
            <a:r>
              <a:rPr lang="cs-CZ" sz="1200" dirty="0">
                <a:latin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</a:rPr>
              <a:t>Foundation</a:t>
            </a:r>
            <a:r>
              <a:rPr lang="cs-CZ" sz="1200" dirty="0">
                <a:latin typeface="Calibri" panose="020F0502020204030204" pitchFamily="34" charset="0"/>
              </a:rPr>
              <a:t>, 2001-, 16. 6. 2006 [cit. 2014-09-30]. Dostupné z: http://</a:t>
            </a:r>
            <a:r>
              <a:rPr lang="cs-CZ" sz="1200" dirty="0" smtClean="0">
                <a:latin typeface="Calibri" panose="020F0502020204030204" pitchFamily="34" charset="0"/>
              </a:rPr>
              <a:t>commons.wikimedia.org/wiki/File:P%C5%99%C3%ADstav_v_Od%C4%9Bse.jpg</a:t>
            </a:r>
          </a:p>
          <a:p>
            <a:r>
              <a:rPr lang="cs-CZ" sz="1200" dirty="0">
                <a:latin typeface="Calibri" panose="020F0502020204030204" pitchFamily="34" charset="0"/>
              </a:rPr>
              <a:t>KOTOWSKI, Henryk. </a:t>
            </a:r>
            <a:r>
              <a:rPr lang="cs-CZ" sz="1200" dirty="0" err="1">
                <a:latin typeface="Calibri" panose="020F0502020204030204" pitchFamily="34" charset="0"/>
              </a:rPr>
              <a:t>Wisent</a:t>
            </a:r>
            <a:r>
              <a:rPr lang="cs-CZ" sz="1200" dirty="0">
                <a:latin typeface="Calibri" panose="020F0502020204030204" pitchFamily="34" charset="0"/>
              </a:rPr>
              <a:t>. In: </a:t>
            </a:r>
            <a:r>
              <a:rPr lang="cs-CZ" sz="1200" i="1" dirty="0" err="1">
                <a:latin typeface="Calibri" panose="020F0502020204030204" pitchFamily="34" charset="0"/>
              </a:rPr>
              <a:t>Wikipedia</a:t>
            </a:r>
            <a:r>
              <a:rPr lang="cs-CZ" sz="1200" i="1" dirty="0">
                <a:latin typeface="Calibri" panose="020F0502020204030204" pitchFamily="34" charset="0"/>
              </a:rPr>
              <a:t>: </a:t>
            </a:r>
            <a:r>
              <a:rPr lang="cs-CZ" sz="1200" i="1" dirty="0" err="1">
                <a:latin typeface="Calibri" panose="020F0502020204030204" pitchFamily="34" charset="0"/>
              </a:rPr>
              <a:t>the</a:t>
            </a:r>
            <a:r>
              <a:rPr lang="cs-CZ" sz="1200" i="1" dirty="0">
                <a:latin typeface="Calibri" panose="020F0502020204030204" pitchFamily="34" charset="0"/>
              </a:rPr>
              <a:t> free </a:t>
            </a:r>
            <a:r>
              <a:rPr lang="cs-CZ" sz="1200" i="1" dirty="0" err="1">
                <a:latin typeface="Calibri" panose="020F0502020204030204" pitchFamily="34" charset="0"/>
              </a:rPr>
              <a:t>encyclopedia</a:t>
            </a:r>
            <a:r>
              <a:rPr lang="cs-CZ" sz="1200" dirty="0">
                <a:latin typeface="Calibri" panose="020F0502020204030204" pitchFamily="34" charset="0"/>
              </a:rPr>
              <a:t> [online]. San Francisco (CA): </a:t>
            </a:r>
            <a:r>
              <a:rPr lang="cs-CZ" sz="1200" dirty="0" err="1">
                <a:latin typeface="Calibri" panose="020F0502020204030204" pitchFamily="34" charset="0"/>
              </a:rPr>
              <a:t>Wikimedia</a:t>
            </a:r>
            <a:r>
              <a:rPr lang="cs-CZ" sz="1200" dirty="0">
                <a:latin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</a:rPr>
              <a:t>Foundation</a:t>
            </a:r>
            <a:r>
              <a:rPr lang="cs-CZ" sz="1200" dirty="0">
                <a:latin typeface="Calibri" panose="020F0502020204030204" pitchFamily="34" charset="0"/>
              </a:rPr>
              <a:t>, 2001-, 5. 2. 2010 [cit. 2014-09-30]. Dostupné z: http://commons.wikimedia.org/wiki/File:Wisent.jpg </a:t>
            </a:r>
            <a:r>
              <a:rPr lang="cs-CZ" sz="1200" dirty="0" smtClean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2049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Digitální učební materiál je určen </a:t>
            </a:r>
            <a:r>
              <a:rPr lang="cs-CZ" dirty="0" smtClean="0">
                <a:solidFill>
                  <a:srgbClr val="171A1B"/>
                </a:solidFill>
              </a:rPr>
              <a:t>k </a:t>
            </a:r>
            <a:r>
              <a:rPr lang="cs-CZ" dirty="0">
                <a:solidFill>
                  <a:srgbClr val="171A1B"/>
                </a:solidFill>
              </a:rPr>
              <a:t>seznámení žáků </a:t>
            </a:r>
            <a:r>
              <a:rPr lang="cs-CZ" dirty="0" smtClean="0">
                <a:solidFill>
                  <a:srgbClr val="171A1B"/>
                </a:solidFill>
              </a:rPr>
              <a:t>se státy na východě evropského kontinentu.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Materiál představuje </a:t>
            </a:r>
            <a:r>
              <a:rPr lang="cs-CZ" dirty="0" smtClean="0">
                <a:solidFill>
                  <a:srgbClr val="171A1B"/>
                </a:solidFill>
              </a:rPr>
              <a:t>státy Ukrajina, Bělorusko a Moldavsko.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Je určen pro předmět zeměpis, 7. </a:t>
            </a:r>
            <a:r>
              <a:rPr lang="cs-CZ" dirty="0" smtClean="0">
                <a:solidFill>
                  <a:srgbClr val="171A1B"/>
                </a:solidFill>
              </a:rPr>
              <a:t>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Tento materiál vznikl jako doplňující materiál k učebnici: </a:t>
            </a:r>
            <a:r>
              <a:rPr lang="cs-CZ" dirty="0" err="1" smtClean="0">
                <a:solidFill>
                  <a:srgbClr val="171A1B"/>
                </a:solidFill>
              </a:rPr>
              <a:t>Demek</a:t>
            </a:r>
            <a:r>
              <a:rPr lang="cs-CZ" dirty="0" smtClean="0">
                <a:solidFill>
                  <a:srgbClr val="171A1B"/>
                </a:solidFill>
              </a:rPr>
              <a:t>, J., Mališ</a:t>
            </a:r>
            <a:r>
              <a:rPr lang="cs-CZ" dirty="0">
                <a:solidFill>
                  <a:srgbClr val="171A1B"/>
                </a:solidFill>
              </a:rPr>
              <a:t>, I., </a:t>
            </a:r>
            <a:r>
              <a:rPr lang="cs-CZ" i="1" dirty="0">
                <a:solidFill>
                  <a:srgbClr val="171A1B"/>
                </a:solidFill>
              </a:rPr>
              <a:t>Zeměpis 7 pro základní školu – Zeměpis světadílů. </a:t>
            </a:r>
            <a:r>
              <a:rPr lang="nn-NO" dirty="0" smtClean="0">
                <a:solidFill>
                  <a:srgbClr val="171A1B"/>
                </a:solidFill>
              </a:rPr>
              <a:t>1.</a:t>
            </a:r>
            <a:r>
              <a:rPr lang="cs-CZ" dirty="0" smtClean="0">
                <a:solidFill>
                  <a:srgbClr val="171A1B"/>
                </a:solidFill>
              </a:rPr>
              <a:t> </a:t>
            </a:r>
            <a:r>
              <a:rPr lang="nn-NO" dirty="0" smtClean="0">
                <a:solidFill>
                  <a:srgbClr val="171A1B"/>
                </a:solidFill>
              </a:rPr>
              <a:t>vyd</a:t>
            </a:r>
            <a:r>
              <a:rPr lang="nn-NO" dirty="0">
                <a:solidFill>
                  <a:srgbClr val="171A1B"/>
                </a:solidFill>
              </a:rPr>
              <a:t>. Praha: SPN, 2008</a:t>
            </a:r>
            <a:r>
              <a:rPr lang="cs-CZ" dirty="0">
                <a:solidFill>
                  <a:srgbClr val="171A1B"/>
                </a:solidFill>
              </a:rPr>
              <a:t>, ISBN </a:t>
            </a:r>
            <a:r>
              <a:rPr lang="cs-CZ" dirty="0" smtClean="0">
                <a:solidFill>
                  <a:srgbClr val="171A1B"/>
                </a:solidFill>
              </a:rPr>
              <a:t>978-80-7235-383-5</a:t>
            </a: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Ukrajina</a:t>
            </a:r>
            <a:r>
              <a:rPr lang="cs-CZ" dirty="0">
                <a:latin typeface="Calibri" pitchFamily="34" charset="0"/>
              </a:rPr>
              <a:t>, Bělorusko, Moldavsko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dirty="0" smtClean="0">
                <a:latin typeface="Calibri" pitchFamily="34" charset="0"/>
              </a:rPr>
              <a:t>Východní Evropa</a:t>
            </a:r>
          </a:p>
          <a:p>
            <a:pPr>
              <a:lnSpc>
                <a:spcPct val="200000"/>
              </a:lnSpc>
            </a:pPr>
            <a:r>
              <a:rPr lang="cs-CZ" dirty="0" smtClean="0">
                <a:latin typeface="Calibri" pitchFamily="34" charset="0"/>
              </a:rPr>
              <a:t>Ukrajina a Bělorusko velké slovanské státy</a:t>
            </a:r>
          </a:p>
          <a:p>
            <a:pPr>
              <a:lnSpc>
                <a:spcPct val="200000"/>
              </a:lnSpc>
            </a:pPr>
            <a:r>
              <a:rPr lang="cs-CZ" dirty="0" smtClean="0">
                <a:latin typeface="Calibri" pitchFamily="34" charset="0"/>
              </a:rPr>
              <a:t>Hospodářské problémy</a:t>
            </a: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91" y="2005534"/>
            <a:ext cx="3821565" cy="28636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5508104" y="486916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Kostel pravoslavné církve v Bělorusku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6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Ukrajina – základní charakteristika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Ukrajina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Hl</a:t>
            </a:r>
            <a:r>
              <a:rPr lang="cs-CZ" dirty="0">
                <a:latin typeface="Calibri" pitchFamily="34" charset="0"/>
              </a:rPr>
              <a:t>. město </a:t>
            </a:r>
            <a:r>
              <a:rPr lang="cs-CZ" dirty="0" smtClean="0">
                <a:latin typeface="Calibri" pitchFamily="34" charset="0"/>
              </a:rPr>
              <a:t>Kyjev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46 </a:t>
            </a:r>
            <a:r>
              <a:rPr lang="cs-CZ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Rozloha </a:t>
            </a:r>
            <a:r>
              <a:rPr lang="cs-CZ" dirty="0" smtClean="0">
                <a:latin typeface="Calibri" pitchFamily="34" charset="0"/>
              </a:rPr>
              <a:t>604 </a:t>
            </a:r>
            <a:r>
              <a:rPr lang="cs-CZ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Měna </a:t>
            </a:r>
            <a:r>
              <a:rPr lang="cs-CZ" dirty="0" smtClean="0">
                <a:latin typeface="Calibri" pitchFamily="34" charset="0"/>
              </a:rPr>
              <a:t>hřivna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ukrajinština</a:t>
            </a:r>
            <a:endParaRPr lang="cs-CZ" dirty="0"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20523"/>
            <a:ext cx="3600000" cy="23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Ukrajina – přírodní poměry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Východoevropská nížina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Mírné vnitrozemské podnebí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Středomořské podnebí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Krym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Řeka Dněpr - přehrady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Stepi - černozemě</a:t>
            </a:r>
            <a:endParaRPr lang="cs-CZ" sz="26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56" y="2132856"/>
            <a:ext cx="4038600" cy="3028950"/>
          </a:xfrm>
          <a:ln w="12700"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6080542" y="516554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Dněpr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6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Ukrajina - zemědělství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600" dirty="0" smtClean="0">
                <a:latin typeface="Calibri" pitchFamily="34" charset="0"/>
              </a:rPr>
              <a:t>Úrodné černozemě</a:t>
            </a:r>
          </a:p>
          <a:p>
            <a:pPr>
              <a:lnSpc>
                <a:spcPct val="150000"/>
              </a:lnSpc>
            </a:pPr>
            <a:r>
              <a:rPr lang="cs-CZ" sz="2600" dirty="0" smtClean="0">
                <a:latin typeface="Calibri" pitchFamily="34" charset="0"/>
              </a:rPr>
              <a:t>Pěstování pšenice, kukuřice, cukrovky, brambor a řepky</a:t>
            </a:r>
          </a:p>
          <a:p>
            <a:pPr>
              <a:lnSpc>
                <a:spcPct val="150000"/>
              </a:lnSpc>
            </a:pPr>
            <a:r>
              <a:rPr lang="cs-CZ" sz="2600" dirty="0" smtClean="0">
                <a:latin typeface="Calibri" pitchFamily="34" charset="0"/>
              </a:rPr>
              <a:t>Chov hovězího dobytka a prasat</a:t>
            </a:r>
            <a:endParaRPr lang="cs-CZ" sz="26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47" y="5733256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ovéPole 13"/>
          <p:cNvSpPr txBox="1"/>
          <p:nvPr/>
        </p:nvSpPr>
        <p:spPr>
          <a:xfrm>
            <a:off x="611560" y="472514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Obilné pole na Ukrajině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16" name="Zástupný symbol pro obsah 1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r="5667"/>
          <a:stretch/>
        </p:blipFill>
        <p:spPr>
          <a:xfrm>
            <a:off x="611560" y="1916832"/>
            <a:ext cx="3744415" cy="2808311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261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Ukrajina – těžba a průmysl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Těžba černého uhlí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Doněcká </a:t>
            </a:r>
            <a:r>
              <a:rPr lang="cs-CZ" i="1" dirty="0" smtClean="0">
                <a:latin typeface="Calibri" pitchFamily="34" charset="0"/>
              </a:rPr>
              <a:t>pánev (Donbas)</a:t>
            </a:r>
            <a:endParaRPr lang="cs-CZ" i="1" dirty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Těžba železné rudy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Těžba manganové rudy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Hutnictví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Strojírenství</a:t>
            </a:r>
            <a:endParaRPr lang="cs-CZ" sz="26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Zástupný symbol pro obsah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8000"/>
            <a:ext cx="4038600" cy="3028950"/>
          </a:xfrm>
          <a:ln w="127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683568" y="5338189"/>
            <a:ext cx="3600400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i="1" dirty="0" smtClean="0">
                <a:latin typeface="Calibri" pitchFamily="34" charset="0"/>
              </a:rPr>
              <a:t>Vyhledej informace o havárii v jaderné elektrárně v Černobylu.</a:t>
            </a:r>
            <a:endParaRPr lang="cs-CZ" sz="2400" i="1" dirty="0">
              <a:latin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7265" y="481190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Montážní linka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Ukrajina – sídla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sz="2600" dirty="0" smtClean="0">
                <a:latin typeface="Calibri" pitchFamily="34" charset="0"/>
              </a:rPr>
              <a:t>Kyjev – hlavní město</a:t>
            </a:r>
            <a:endParaRPr lang="cs-CZ" sz="2600" dirty="0">
              <a:latin typeface="Calibri" pitchFamily="34" charset="0"/>
            </a:endParaRPr>
          </a:p>
          <a:p>
            <a:pPr>
              <a:lnSpc>
                <a:spcPct val="200000"/>
              </a:lnSpc>
            </a:pPr>
            <a:r>
              <a:rPr lang="cs-CZ" sz="2600" dirty="0">
                <a:latin typeface="Calibri" pitchFamily="34" charset="0"/>
              </a:rPr>
              <a:t>Charkov</a:t>
            </a:r>
          </a:p>
          <a:p>
            <a:pPr>
              <a:lnSpc>
                <a:spcPct val="200000"/>
              </a:lnSpc>
            </a:pPr>
            <a:r>
              <a:rPr lang="cs-CZ" sz="2600" dirty="0" smtClean="0">
                <a:latin typeface="Calibri" pitchFamily="34" charset="0"/>
              </a:rPr>
              <a:t>Dněpropetrovsk, Doněck, Záporoží</a:t>
            </a:r>
          </a:p>
          <a:p>
            <a:pPr marL="400050" lvl="1" indent="0">
              <a:lnSpc>
                <a:spcPct val="200000"/>
              </a:lnSpc>
              <a:buNone/>
            </a:pPr>
            <a:r>
              <a:rPr lang="cs-CZ" i="1" dirty="0">
                <a:latin typeface="Calibri" pitchFamily="34" charset="0"/>
              </a:rPr>
              <a:t>Průmyslová </a:t>
            </a:r>
            <a:r>
              <a:rPr lang="cs-CZ" i="1" dirty="0" smtClean="0">
                <a:latin typeface="Calibri" pitchFamily="34" charset="0"/>
              </a:rPr>
              <a:t>centra</a:t>
            </a:r>
            <a:endParaRPr lang="cs-CZ" i="1" dirty="0">
              <a:latin typeface="Calibri" pitchFamily="34" charset="0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32" y="2060848"/>
            <a:ext cx="4038600" cy="3028950"/>
          </a:xfrm>
          <a:ln w="12700">
            <a:solidFill>
              <a:schemeClr val="tx1"/>
            </a:solidFill>
          </a:ln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ovéPole 9"/>
          <p:cNvSpPr txBox="1"/>
          <p:nvPr/>
        </p:nvSpPr>
        <p:spPr>
          <a:xfrm>
            <a:off x="6660232" y="513194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Kyjev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2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Ukrajina – sídla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5536866" y="1628800"/>
            <a:ext cx="2890664" cy="15184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anose="020F0502020204030204" pitchFamily="34" charset="0"/>
              </a:rPr>
              <a:t>Jalta – přístav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anose="020F0502020204030204" pitchFamily="34" charset="0"/>
              </a:rPr>
              <a:t>Oděsa – přístav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0881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83" y="3356992"/>
            <a:ext cx="3402431" cy="25518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10320"/>
            <a:ext cx="4558148" cy="30368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290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749</Words>
  <Application>Microsoft Office PowerPoint</Application>
  <PresentationFormat>Předvádění na obrazovce (4:3)</PresentationFormat>
  <Paragraphs>110</Paragraphs>
  <Slides>17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1_Výchozí návrh</vt:lpstr>
      <vt:lpstr>Ukrajina, Bělorusko, Moldavsko   Z_135_Evropa_Ukrajina, Bělorusko, Moldavsko</vt:lpstr>
      <vt:lpstr>Anotace:</vt:lpstr>
      <vt:lpstr>Ukrajina, Bělorusko, Moldavsko</vt:lpstr>
      <vt:lpstr>Ukrajina – základní charakteristika</vt:lpstr>
      <vt:lpstr>Ukrajina – přírodní poměry</vt:lpstr>
      <vt:lpstr>Ukrajina - zemědělství</vt:lpstr>
      <vt:lpstr>Ukrajina – těžba a průmysl</vt:lpstr>
      <vt:lpstr>Ukrajina – sídla</vt:lpstr>
      <vt:lpstr>Ukrajina – sídla</vt:lpstr>
      <vt:lpstr>Moldavsko – základní charakteristika</vt:lpstr>
      <vt:lpstr>Moldavsko</vt:lpstr>
      <vt:lpstr>Bělorusko – základní charakteristika</vt:lpstr>
      <vt:lpstr>Bělorusko – přírodní poměry</vt:lpstr>
      <vt:lpstr>Bělorusko – přírodní poměry</vt:lpstr>
      <vt:lpstr>Bělorusko – hospodářství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Itálie, Řecko</dc:title>
  <dc:creator>pc</dc:creator>
  <cp:lastModifiedBy>pc</cp:lastModifiedBy>
  <cp:revision>619</cp:revision>
  <dcterms:created xsi:type="dcterms:W3CDTF">2012-12-26T11:03:03Z</dcterms:created>
  <dcterms:modified xsi:type="dcterms:W3CDTF">2014-09-30T18:12:07Z</dcterms:modified>
</cp:coreProperties>
</file>