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</p:sldMasterIdLst>
  <p:sldIdLst>
    <p:sldId id="256" r:id="rId3"/>
    <p:sldId id="259" r:id="rId4"/>
    <p:sldId id="260" r:id="rId5"/>
    <p:sldId id="261" r:id="rId6"/>
    <p:sldId id="268" r:id="rId7"/>
    <p:sldId id="269" r:id="rId8"/>
    <p:sldId id="270" r:id="rId9"/>
    <p:sldId id="262" r:id="rId10"/>
    <p:sldId id="271" r:id="rId11"/>
    <p:sldId id="263" r:id="rId12"/>
    <p:sldId id="264" r:id="rId13"/>
    <p:sldId id="272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903E1-4909-4035-98B3-00827F8FDD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F78E2-249B-4198-923C-56DD26B0B3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5BCD3-89AF-4B80-BC38-C1D2520295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36903E1-4909-4035-98B3-00827F8FDD2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799673FF-AADB-4FF9-A29E-5F3B3A515D6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44EBEF79-D953-4CD9-A998-CE1AA90412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7F3C10-9240-46EE-81C5-59FB3EEF4D0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F9D3-92FB-4ADD-A62F-2FE16E491AE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D24C8B8-9856-4227-A873-695A4D6377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FBB0D2-7483-4A77-859E-9E47DD0BAB4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9F76710-784B-41C9-AAC5-3E94BE66201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73FF-AADB-4FF9-A29E-5F3B3A515D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385E2AC4-FB99-42EB-8BFF-D770556961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F78E2-249B-4198-923C-56DD26B0B3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5BCD3-89AF-4B80-BC38-C1D25202957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BEF79-D953-4CD9-A998-CE1AA904125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7F3C10-9240-46EE-81C5-59FB3EEF4D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5F9D3-92FB-4ADD-A62F-2FE16E491A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4C8B8-9856-4227-A873-695A4D6377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BB0D2-7483-4A77-859E-9E47DD0BAB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76710-784B-41C9-AAC5-3E94BE6620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E2AC4-FB99-42EB-8BFF-D770556961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AB26EDF-65C9-46C6-A7FE-0A582AF4FE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AB26EDF-65C9-46C6-A7FE-0A582AF4FE3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ransition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jpe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office.microsoft.com/" TargetMode="Externa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2766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cs-CZ" sz="4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SPOTŘEBNÍ PRŮMYSL</a:t>
            </a:r>
          </a:p>
        </p:txBody>
      </p:sp>
      <p:pic>
        <p:nvPicPr>
          <p:cNvPr id="4099" name="Picture 4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0" y="4572000"/>
            <a:ext cx="9144000" cy="92333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/>
              <a:t>Autor: Mgr. </a:t>
            </a:r>
            <a:r>
              <a:rPr lang="cs-CZ" b="1" dirty="0" smtClean="0"/>
              <a:t>Helena Nováková</a:t>
            </a:r>
            <a:endParaRPr lang="cs-CZ" b="1" dirty="0"/>
          </a:p>
          <a:p>
            <a:pPr algn="ctr"/>
            <a:endParaRPr lang="cs-CZ" dirty="0"/>
          </a:p>
          <a:p>
            <a:pPr algn="ctr"/>
            <a:r>
              <a:rPr lang="cs-CZ" dirty="0"/>
              <a:t>Škola: Základní škola Slušovice, okres Zlín, příspěvková </a:t>
            </a:r>
            <a:r>
              <a:rPr lang="cs-CZ" dirty="0" smtClean="0"/>
              <a:t>organizace</a:t>
            </a:r>
            <a:endParaRPr lang="cs-CZ" dirty="0"/>
          </a:p>
        </p:txBody>
      </p:sp>
      <p:sp>
        <p:nvSpPr>
          <p:cNvPr id="4102" name="Text Box 17"/>
          <p:cNvSpPr txBox="1">
            <a:spLocks noChangeArrowheads="1"/>
          </p:cNvSpPr>
          <p:nvPr/>
        </p:nvSpPr>
        <p:spPr bwMode="auto">
          <a:xfrm>
            <a:off x="0" y="2057400"/>
            <a:ext cx="9144000" cy="823913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/>
              <a:t>Registrační číslo projektu: CZ.1.07/1.1.38/02.0025</a:t>
            </a:r>
          </a:p>
          <a:p>
            <a:pPr algn="ctr"/>
            <a:r>
              <a:rPr lang="cs-CZ"/>
              <a:t>Název projektu: Modernizace výuky na ZŠ Slušovice, Fryšták, Kašava a Velehrad</a:t>
            </a:r>
          </a:p>
          <a:p>
            <a:pPr algn="ctr"/>
            <a:r>
              <a:rPr lang="cs-CZ" sz="1200"/>
              <a:t>Tento projekt je spolufinancován z Evropského sociálního fondu a státního rozpočtu České republiky.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86000" y="4114800"/>
            <a:ext cx="46089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Z_152_Hospodářství_Spotřební průmysl</a:t>
            </a:r>
            <a:endParaRPr lang="cs-CZ" b="1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914400"/>
          </a:xfrm>
        </p:spPr>
        <p:txBody>
          <a:bodyPr>
            <a:noAutofit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POTRAVINÁŘSKÝ PRŮMYSL</a:t>
            </a:r>
            <a:endParaRPr lang="cs-CZ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V jakých zemích dosahuje nejvyšší úrovně?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patří zde řada oborů, např.:</a:t>
            </a:r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závody potravinářského průmyslu jsou orientované: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dirty="0" smtClean="0"/>
              <a:t>do místa produkce </a:t>
            </a:r>
            <a:r>
              <a:rPr lang="cs-CZ" dirty="0" smtClean="0">
                <a:latin typeface="Times New Roman"/>
                <a:cs typeface="Times New Roman"/>
              </a:rPr>
              <a:t>→ </a:t>
            </a:r>
            <a:r>
              <a:rPr lang="cs-CZ" dirty="0" smtClean="0"/>
              <a:t>např. mlýny, lihovary apod.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dirty="0" smtClean="0"/>
              <a:t>do místa spotřeby</a:t>
            </a:r>
            <a:r>
              <a:rPr lang="cs-CZ" dirty="0" smtClean="0">
                <a:latin typeface="Times New Roman"/>
                <a:cs typeface="Times New Roman"/>
              </a:rPr>
              <a:t> →</a:t>
            </a:r>
            <a:r>
              <a:rPr lang="cs-CZ" dirty="0" smtClean="0"/>
              <a:t> např. pekárny, mlékárny apod.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762000" y="15240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ve vyspělých</a:t>
            </a:r>
            <a:endParaRPr lang="cs-CZ" sz="2800" dirty="0"/>
          </a:p>
        </p:txBody>
      </p:sp>
      <p:sp>
        <p:nvSpPr>
          <p:cNvPr id="6" name="Zaoblený obdélník 5"/>
          <p:cNvSpPr/>
          <p:nvPr/>
        </p:nvSpPr>
        <p:spPr>
          <a:xfrm>
            <a:off x="4800600" y="1524000"/>
            <a:ext cx="2438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v zaostalých</a:t>
            </a:r>
            <a:endParaRPr lang="cs-CZ" sz="2800" dirty="0"/>
          </a:p>
        </p:txBody>
      </p:sp>
      <p:pic>
        <p:nvPicPr>
          <p:cNvPr id="2050" name="Picture 2" descr="pivovary,průmyslová odvětví,Severní Amerika,Spojené státy,US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743200"/>
            <a:ext cx="1371600" cy="1371600"/>
          </a:xfrm>
          <a:prstGeom prst="rect">
            <a:avLst/>
          </a:prstGeom>
          <a:noFill/>
        </p:spPr>
      </p:pic>
      <p:pic>
        <p:nvPicPr>
          <p:cNvPr id="2052" name="Picture 4" descr="aktivity,chlebové těsto,kuchyně,pečení,pekaři,pekárny,těsto,vaření,volný čas,zaměstnání,zdraví,zdravý,žen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2743200"/>
            <a:ext cx="1371600" cy="1371600"/>
          </a:xfrm>
          <a:prstGeom prst="rect">
            <a:avLst/>
          </a:prstGeom>
          <a:noFill/>
        </p:spPr>
      </p:pic>
      <p:pic>
        <p:nvPicPr>
          <p:cNvPr id="2054" name="Picture 6" descr="farmáři,farmářství,krávy,lidé,lidé při práci,povolání,průmyslová odvětví,skot,zemědělství,zvířata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2362200"/>
            <a:ext cx="2133600" cy="2133600"/>
          </a:xfrm>
          <a:prstGeom prst="rect">
            <a:avLst/>
          </a:prstGeom>
          <a:noFill/>
        </p:spPr>
      </p:pic>
      <p:sp>
        <p:nvSpPr>
          <p:cNvPr id="10" name="TextovéPole 9"/>
          <p:cNvSpPr txBox="1"/>
          <p:nvPr/>
        </p:nvSpPr>
        <p:spPr>
          <a:xfrm>
            <a:off x="6096000" y="2438400"/>
            <a:ext cx="274466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pivovary</a:t>
            </a:r>
          </a:p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pekárny</a:t>
            </a:r>
          </a:p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mlékárny</a:t>
            </a:r>
          </a:p>
          <a:p>
            <a:r>
              <a:rPr lang="cs-CZ" sz="2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cukrovary apod.</a:t>
            </a:r>
            <a:endParaRPr lang="cs-CZ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6" grpId="1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229600" cy="1143000"/>
          </a:xfrm>
        </p:spPr>
        <p:txBody>
          <a:bodyPr>
            <a:noAutofit/>
          </a:bodyPr>
          <a:lstStyle/>
          <a:p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složky spotřebního průmyslu – průmysl vázaný na zdroje surovin = 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alkoholické nápoje,domácnost,nápoje,Nový rok,oslavy,potraviny,přípitky,sekty,skleněné nádobí,sklenice šampaňského,svátky,zvláštní příležito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22098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doprava,nákladní auta,nákladní auta pro těžbu dřeva,nákladní auta s kládami,návěsy,těžba dřeva,traktory s přívěsem,vozid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1905000"/>
            <a:ext cx="2362200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metafory,papíry,pořadače,skříňky s pořadač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2667000"/>
            <a:ext cx="2438400" cy="2438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ovéPole 7"/>
          <p:cNvSpPr txBox="1"/>
          <p:nvPr/>
        </p:nvSpPr>
        <p:spPr>
          <a:xfrm>
            <a:off x="2438400" y="4191000"/>
            <a:ext cx="29626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dřevozpracující</a:t>
            </a:r>
            <a:endParaRPr lang="cs-CZ" sz="32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09600" y="3810000"/>
            <a:ext cx="1665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sklářský</a:t>
            </a:r>
            <a:endParaRPr lang="cs-CZ" sz="32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867400" y="5029200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i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papírenský</a:t>
            </a:r>
            <a:endParaRPr lang="cs-CZ" sz="3200" i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Vypište potravinářské firmy proslavující českou republiku</a:t>
            </a:r>
            <a:endParaRPr lang="cs-CZ" dirty="0"/>
          </a:p>
        </p:txBody>
      </p:sp>
      <p:pic>
        <p:nvPicPr>
          <p:cNvPr id="1026" name="Picture 2" descr="C:\Users\Helenka\AppData\Local\Microsoft\Windows\Temporary Internet Files\Content.IE5\81H7VTP3\MC90044178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28800"/>
            <a:ext cx="2743200" cy="2743200"/>
          </a:xfrm>
          <a:prstGeom prst="rect">
            <a:avLst/>
          </a:prstGeom>
          <a:noFill/>
        </p:spPr>
      </p:pic>
      <p:pic>
        <p:nvPicPr>
          <p:cNvPr id="1028" name="Picture 4" descr="C:\Users\Helenka\AppData\Local\Microsoft\Windows\Temporary Internet Files\Content.IE5\2R5GE56J\MC90030516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209800"/>
            <a:ext cx="2185702" cy="2590800"/>
          </a:xfrm>
          <a:prstGeom prst="rect">
            <a:avLst/>
          </a:prstGeom>
          <a:noFill/>
        </p:spPr>
      </p:pic>
      <p:pic>
        <p:nvPicPr>
          <p:cNvPr id="1029" name="Picture 5" descr="C:\Users\Helenka\AppData\Local\Microsoft\Windows\Temporary Internet Files\Content.IE5\C5V13D4P\MC900441751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990600"/>
            <a:ext cx="2743200" cy="2743200"/>
          </a:xfrm>
          <a:prstGeom prst="rect">
            <a:avLst/>
          </a:prstGeom>
          <a:noFill/>
        </p:spPr>
      </p:pic>
      <p:pic>
        <p:nvPicPr>
          <p:cNvPr id="1030" name="Picture 6" descr="C:\Users\Helenka\AppData\Local\Microsoft\Windows\Temporary Internet Files\Content.IE5\ER7XIL83\MC900441743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3733800"/>
            <a:ext cx="2743200" cy="2743200"/>
          </a:xfrm>
          <a:prstGeom prst="rect">
            <a:avLst/>
          </a:prstGeom>
          <a:noFill/>
        </p:spPr>
      </p:pic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4800" y="0"/>
            <a:ext cx="8001000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>
                <a:solidFill>
                  <a:srgbClr val="FFFF00"/>
                </a:solidFill>
              </a:rPr>
              <a:t>Která část Evropy patří mezi hospodářsky nejvyspělejší země s největším soustředěním spotřebního průmyslu?</a:t>
            </a:r>
            <a:endParaRPr lang="cs-CZ" sz="3600" dirty="0">
              <a:solidFill>
                <a:srgbClr val="FFFF0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381000" y="2514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severní 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505200" y="2514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jižní 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05000" y="4038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východní</a:t>
            </a:r>
          </a:p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410200" y="4038600"/>
            <a:ext cx="27432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západní Evropa </a:t>
            </a: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http://office.</a:t>
            </a:r>
            <a:r>
              <a:rPr lang="cs-CZ" dirty="0" err="1" smtClean="0">
                <a:hlinkClick r:id="rId2"/>
              </a:rPr>
              <a:t>microsoft.com</a:t>
            </a:r>
            <a:endParaRPr lang="cs-CZ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/>
              <a:t>konec</a:t>
            </a:r>
            <a:endParaRPr lang="cs-CZ" sz="96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Anotace:</a:t>
            </a:r>
          </a:p>
        </p:txBody>
      </p:sp>
      <p:pic>
        <p:nvPicPr>
          <p:cNvPr id="512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609600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072563" y="4760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cs-CZ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3505200"/>
            <a:ext cx="9144000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738000" rIns="73800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/>
              <a:t>Digitální učební materiál je určen pro </a:t>
            </a:r>
            <a:r>
              <a:rPr lang="cs-CZ" dirty="0" smtClean="0"/>
              <a:t>seznámení s probíranou látkou hospodářství, v této hodině pak Spotřební průmysl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Materiál </a:t>
            </a:r>
            <a:r>
              <a:rPr lang="cs-CZ" dirty="0" smtClean="0"/>
              <a:t>vysvětluje probíranou látku s aktivním zapojením žáka do vyučovacího procesu</a:t>
            </a:r>
            <a:endParaRPr lang="cs-CZ" dirty="0"/>
          </a:p>
          <a:p>
            <a:pPr>
              <a:buFont typeface="Wingdings" pitchFamily="2" charset="2"/>
              <a:buChar char="q"/>
            </a:pPr>
            <a:r>
              <a:rPr lang="cs-CZ" dirty="0"/>
              <a:t>Je určen pro předmět </a:t>
            </a:r>
            <a:r>
              <a:rPr lang="cs-CZ" dirty="0" smtClean="0"/>
              <a:t>zeměpis a </a:t>
            </a:r>
            <a:r>
              <a:rPr lang="cs-CZ" dirty="0"/>
              <a:t>ročník </a:t>
            </a:r>
            <a:r>
              <a:rPr lang="cs-CZ" dirty="0" smtClean="0"/>
              <a:t>devátý</a:t>
            </a:r>
            <a:endParaRPr lang="cs-CZ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Evropa,evropský,geografie,kontinenty,mapy,země nebo oblasti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FF5"/>
              </a:clrFrom>
              <a:clrTo>
                <a:srgbClr val="FDFF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3200400"/>
            <a:ext cx="3657601" cy="3657601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smtClean="0"/>
              <a:t>zahrnuje mnoho odvětví a oborů včetně části </a:t>
            </a:r>
            <a:r>
              <a:rPr lang="cs-CZ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strojírenského</a:t>
            </a:r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3200" dirty="0" smtClean="0"/>
              <a:t>a </a:t>
            </a:r>
            <a:r>
              <a:rPr lang="cs-CZ" sz="32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chemického</a:t>
            </a:r>
            <a:r>
              <a:rPr lang="cs-CZ" sz="32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cs-CZ" sz="3200" dirty="0" smtClean="0"/>
              <a:t>průmyslu</a:t>
            </a:r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největší soustředění spotřebního průmyslu najdeme na </a:t>
            </a:r>
          </a:p>
          <a:p>
            <a:pPr>
              <a:buNone/>
            </a:pPr>
            <a:r>
              <a:rPr lang="cs-CZ" sz="3200" dirty="0" smtClean="0"/>
              <a:t>  území hospodářsky </a:t>
            </a:r>
          </a:p>
          <a:p>
            <a:pPr>
              <a:buNone/>
            </a:pPr>
            <a:r>
              <a:rPr lang="cs-CZ" sz="3200" dirty="0" smtClean="0"/>
              <a:t>  nejvyspělejších zemí světa </a:t>
            </a:r>
          </a:p>
          <a:p>
            <a:pPr>
              <a:buNone/>
            </a:pPr>
            <a:r>
              <a:rPr lang="cs-CZ" sz="3200" dirty="0" smtClean="0"/>
              <a:t>  (např. západní Evropa)</a:t>
            </a:r>
          </a:p>
          <a:p>
            <a:endParaRPr lang="cs-CZ" sz="3200" dirty="0"/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914400"/>
          </a:xfrm>
        </p:spPr>
        <p:txBody>
          <a:bodyPr>
            <a:normAutofit/>
          </a:bodyPr>
          <a:lstStyle/>
          <a:p>
            <a: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Strojírenský průmysl</a:t>
            </a:r>
            <a:endParaRPr lang="cs-CZ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458200" cy="4873752"/>
          </a:xfrm>
        </p:spPr>
        <p:txBody>
          <a:bodyPr>
            <a:normAutofit/>
          </a:bodyPr>
          <a:lstStyle/>
          <a:p>
            <a:r>
              <a:rPr lang="cs-CZ" dirty="0" smtClean="0"/>
              <a:t>jedním z ukazatelů rozvoje hospodářství země je výroba: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2400" dirty="0" smtClean="0"/>
              <a:t>papíru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2400" dirty="0" smtClean="0"/>
              <a:t>automobilů</a:t>
            </a:r>
          </a:p>
          <a:p>
            <a:pPr marL="822960" lvl="1" indent="-457200">
              <a:buFont typeface="+mj-lt"/>
              <a:buAutoNum type="alphaLcParenR"/>
            </a:pPr>
            <a:r>
              <a:rPr lang="cs-CZ" sz="2400" dirty="0" smtClean="0"/>
              <a:t>letadel</a:t>
            </a:r>
          </a:p>
          <a:p>
            <a:pPr>
              <a:buNone/>
            </a:pPr>
            <a:r>
              <a:rPr lang="cs-CZ" i="1" dirty="0" smtClean="0">
                <a:solidFill>
                  <a:srgbClr val="FFFF00"/>
                </a:solidFill>
              </a:rPr>
              <a:t>Co se dá považovat za výrazný krok ve strojírenství?</a:t>
            </a:r>
            <a:endParaRPr lang="cs-CZ" i="1" dirty="0">
              <a:solidFill>
                <a:srgbClr val="FFFF00"/>
              </a:solidFill>
            </a:endParaRP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457200" y="1524000"/>
            <a:ext cx="2514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609600" y="2362200"/>
            <a:ext cx="25146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346" name="Picture 2" descr="automaty,hazardní hra,hazardní hráči,hrací automaty,kasina,muži,osoby,volný č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62025" y="3048001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7348" name="Picture 4" descr="roboti,robotika,technolog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57825" y="3048001"/>
            <a:ext cx="2514600" cy="2514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Zaoblený obdélník 7"/>
          <p:cNvSpPr/>
          <p:nvPr/>
        </p:nvSpPr>
        <p:spPr>
          <a:xfrm>
            <a:off x="914400" y="4876800"/>
            <a:ext cx="2819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automatizace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10200" y="4876800"/>
            <a:ext cx="28194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robotizace</a:t>
            </a:r>
            <a:endParaRPr lang="cs-CZ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" name="Picture 3" descr="OPVK_hor_zakladni_logolink_RGB_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značka automobilů se u nás nevyrábí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228600" y="17526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Škoda Auto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1371600" y="36576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Kia</a:t>
            </a:r>
            <a:endParaRPr lang="cs-CZ" sz="3600" dirty="0"/>
          </a:p>
        </p:txBody>
      </p:sp>
      <p:sp>
        <p:nvSpPr>
          <p:cNvPr id="6" name="Zaoblený obdélník 5"/>
          <p:cNvSpPr/>
          <p:nvPr/>
        </p:nvSpPr>
        <p:spPr>
          <a:xfrm>
            <a:off x="5257800" y="16764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Hyundai</a:t>
            </a:r>
            <a:endParaRPr lang="cs-CZ" sz="3600" dirty="0"/>
          </a:p>
        </p:txBody>
      </p:sp>
      <p:sp>
        <p:nvSpPr>
          <p:cNvPr id="7" name="Zaoblený obdélník 6"/>
          <p:cNvSpPr/>
          <p:nvPr/>
        </p:nvSpPr>
        <p:spPr>
          <a:xfrm>
            <a:off x="5105400" y="41148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Opel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Jaká se nazývá značka hodinek vyráběných u nás v Novém Městě nad Metují?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990600" y="2743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PRIM</a:t>
            </a:r>
            <a:endParaRPr lang="cs-CZ" sz="3600" dirty="0"/>
          </a:p>
        </p:txBody>
      </p:sp>
      <p:sp>
        <p:nvSpPr>
          <p:cNvPr id="7" name="Zaoblený obdélník 6"/>
          <p:cNvSpPr/>
          <p:nvPr/>
        </p:nvSpPr>
        <p:spPr>
          <a:xfrm>
            <a:off x="5029200" y="26670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ROLEX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jakých státech je vysoký podíl strojírenského průmyslu?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228600" y="17526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USA</a:t>
            </a:r>
            <a:endParaRPr lang="cs-CZ" sz="3600" dirty="0"/>
          </a:p>
        </p:txBody>
      </p:sp>
      <p:sp>
        <p:nvSpPr>
          <p:cNvPr id="6" name="Zaoblený obdélník 5"/>
          <p:cNvSpPr/>
          <p:nvPr/>
        </p:nvSpPr>
        <p:spPr>
          <a:xfrm>
            <a:off x="3505200" y="29718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Kazachstán</a:t>
            </a:r>
            <a:endParaRPr lang="cs-CZ" sz="3600" dirty="0"/>
          </a:p>
        </p:txBody>
      </p:sp>
      <p:sp>
        <p:nvSpPr>
          <p:cNvPr id="7" name="Zaoblený obdélník 6"/>
          <p:cNvSpPr/>
          <p:nvPr/>
        </p:nvSpPr>
        <p:spPr>
          <a:xfrm>
            <a:off x="6324600" y="42672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Somálsko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  <p:bldP spid="7" grpId="0" animBg="1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TEXTILNÍ PRŮMYSL</a:t>
            </a:r>
            <a:endParaRPr lang="cs-CZ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8200" cy="4873752"/>
          </a:xfrm>
        </p:spPr>
        <p:txBody>
          <a:bodyPr/>
          <a:lstStyle/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Do jakého světadílu se přesouvají v současné době těžiště textilního průmyslu?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olidFill>
                  <a:srgbClr val="FFFF00"/>
                </a:solidFill>
              </a:rPr>
              <a:t>Jaké suroviny se zpracovávají na přízi a tkaniny?</a:t>
            </a:r>
            <a:endParaRPr lang="cs-CZ" dirty="0">
              <a:solidFill>
                <a:srgbClr val="FFFF00"/>
              </a:solidFill>
            </a:endParaRPr>
          </a:p>
        </p:txBody>
      </p:sp>
      <p:pic>
        <p:nvPicPr>
          <p:cNvPr id="4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élník 4"/>
          <p:cNvSpPr/>
          <p:nvPr/>
        </p:nvSpPr>
        <p:spPr>
          <a:xfrm>
            <a:off x="685800" y="251460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Asie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3200400" y="251460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Amerika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791200" y="2514600"/>
            <a:ext cx="22098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Afrika</a:t>
            </a:r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28600" y="3810000"/>
            <a:ext cx="31902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B__ __ __ __ __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609600" y="4495800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V__ __ __</a:t>
            </a:r>
            <a:endParaRPr lang="cs-CZ" sz="32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581400" y="3810000"/>
            <a:ext cx="1436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L__ __</a:t>
            </a:r>
            <a:endParaRPr lang="cs-CZ" sz="32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105400" y="3886200"/>
            <a:ext cx="37818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H__ __ __ __ __ __</a:t>
            </a:r>
            <a:endParaRPr lang="cs-CZ" sz="32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895600" y="4953000"/>
            <a:ext cx="58769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U__ __ __ __  V__ __ __ __ __</a:t>
            </a:r>
            <a:endParaRPr lang="cs-CZ" sz="32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33400" y="3810000"/>
            <a:ext cx="15007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AVLNA</a:t>
            </a:r>
            <a:endParaRPr lang="cs-CZ" sz="32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90600" y="4495800"/>
            <a:ext cx="9829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LNA</a:t>
            </a:r>
            <a:endParaRPr lang="cs-CZ" sz="32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3810000" y="3810000"/>
            <a:ext cx="755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EN</a:t>
            </a:r>
            <a:endParaRPr lang="cs-CZ" sz="3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5410200" y="3886200"/>
            <a:ext cx="16914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EDVÁBÍ</a:t>
            </a:r>
            <a:endParaRPr lang="cs-CZ" sz="32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3124200" y="4953000"/>
            <a:ext cx="43797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/>
              <a:t>UMĚNÁ            LÁKNA</a:t>
            </a:r>
            <a:endParaRPr lang="cs-CZ" sz="32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6" grpId="1" animBg="1"/>
      <p:bldP spid="7" grpId="0" animBg="1"/>
      <p:bldP spid="7" grpId="1" animBg="1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cs-CZ" dirty="0" smtClean="0"/>
              <a:t>Vyberte celosvětové módní značky </a:t>
            </a:r>
            <a:endParaRPr lang="cs-CZ" dirty="0"/>
          </a:p>
        </p:txBody>
      </p:sp>
      <p:pic>
        <p:nvPicPr>
          <p:cNvPr id="3" name="Picture 3" descr="OPVK_hor_zakladni_logolink_RGB_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5640387"/>
            <a:ext cx="55753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aoblený obdélník 3"/>
          <p:cNvSpPr/>
          <p:nvPr/>
        </p:nvSpPr>
        <p:spPr>
          <a:xfrm>
            <a:off x="228600" y="17526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Prada</a:t>
            </a:r>
            <a:endParaRPr lang="cs-CZ" sz="3600" dirty="0"/>
          </a:p>
        </p:txBody>
      </p:sp>
      <p:sp>
        <p:nvSpPr>
          <p:cNvPr id="5" name="Zaoblený obdélník 4"/>
          <p:cNvSpPr/>
          <p:nvPr/>
        </p:nvSpPr>
        <p:spPr>
          <a:xfrm>
            <a:off x="3200400" y="20574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Praha</a:t>
            </a:r>
            <a:endParaRPr lang="cs-CZ" sz="3600" dirty="0"/>
          </a:p>
        </p:txBody>
      </p:sp>
      <p:sp>
        <p:nvSpPr>
          <p:cNvPr id="6" name="Zaoblený obdélník 5"/>
          <p:cNvSpPr/>
          <p:nvPr/>
        </p:nvSpPr>
        <p:spPr>
          <a:xfrm>
            <a:off x="6324600" y="33528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Picanto</a:t>
            </a:r>
            <a:endParaRPr lang="cs-CZ" sz="3600" dirty="0"/>
          </a:p>
        </p:txBody>
      </p:sp>
      <p:sp>
        <p:nvSpPr>
          <p:cNvPr id="7" name="Zaoblený obdélník 6"/>
          <p:cNvSpPr/>
          <p:nvPr/>
        </p:nvSpPr>
        <p:spPr>
          <a:xfrm>
            <a:off x="381000" y="38100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Valentino</a:t>
            </a:r>
            <a:endParaRPr lang="cs-CZ" sz="3600" dirty="0"/>
          </a:p>
        </p:txBody>
      </p:sp>
      <p:sp>
        <p:nvSpPr>
          <p:cNvPr id="8" name="Zaoblený obdélník 7"/>
          <p:cNvSpPr/>
          <p:nvPr/>
        </p:nvSpPr>
        <p:spPr>
          <a:xfrm>
            <a:off x="6096000" y="13716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err="1" smtClean="0"/>
              <a:t>Nike</a:t>
            </a:r>
            <a:endParaRPr lang="cs-CZ" sz="3600" dirty="0"/>
          </a:p>
        </p:txBody>
      </p:sp>
      <p:sp>
        <p:nvSpPr>
          <p:cNvPr id="9" name="Zaoblený obdélník 8"/>
          <p:cNvSpPr/>
          <p:nvPr/>
        </p:nvSpPr>
        <p:spPr>
          <a:xfrm>
            <a:off x="3429000" y="4191000"/>
            <a:ext cx="2819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Velvet</a:t>
            </a:r>
            <a:endParaRPr lang="cs-CZ" sz="3600" dirty="0"/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" grpId="1" animBg="1"/>
      <p:bldP spid="6" grpId="0" animBg="1"/>
      <p:bldP spid="6" grpId="1" animBg="1"/>
      <p:bldP spid="7" grpId="0" animBg="1"/>
      <p:bldP spid="8" grpId="0" animBg="1"/>
      <p:bldP spid="9" grpId="0" animBg="1"/>
      <p:bldP spid="9" grpId="1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ýchozí návrh">
  <a:themeElements>
    <a:clrScheme name="Výchozí návrh 16">
      <a:dk1>
        <a:srgbClr val="171A1B"/>
      </a:dk1>
      <a:lt1>
        <a:srgbClr val="F39900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8CAAA"/>
      </a:accent3>
      <a:accent4>
        <a:srgbClr val="121415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5A58"/>
        </a:dk1>
        <a:lt1>
          <a:srgbClr val="FFFFFF"/>
        </a:lt1>
        <a:dk2>
          <a:srgbClr val="F3990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8CAAA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FFFFFF"/>
        </a:dk1>
        <a:lt1>
          <a:srgbClr val="FFFFFF"/>
        </a:lt1>
        <a:dk2>
          <a:srgbClr val="F39900"/>
        </a:dk2>
        <a:lt2>
          <a:srgbClr val="171A1B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5">
        <a:dk1>
          <a:srgbClr val="171A1B"/>
        </a:dk1>
        <a:lt1>
          <a:srgbClr val="F39900"/>
        </a:lt1>
        <a:dk2>
          <a:srgbClr val="171A1B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6">
        <a:dk1>
          <a:srgbClr val="171A1B"/>
        </a:dk1>
        <a:lt1>
          <a:srgbClr val="F39900"/>
        </a:lt1>
        <a:dk2>
          <a:srgbClr val="FFFFFF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8CAAA"/>
        </a:accent3>
        <a:accent4>
          <a:srgbClr val="121415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rkýř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450</TotalTime>
  <Words>346</Words>
  <Application>Microsoft Office PowerPoint</Application>
  <PresentationFormat>Předvádění na obrazovce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Výchozí návrh</vt:lpstr>
      <vt:lpstr>Arkýř</vt:lpstr>
      <vt:lpstr>SPOTŘEBNÍ PRŮMYSL</vt:lpstr>
      <vt:lpstr>Anotace:</vt:lpstr>
      <vt:lpstr>Snímek 3</vt:lpstr>
      <vt:lpstr>Strojírenský průmysl</vt:lpstr>
      <vt:lpstr>Jaká značka automobilů se u nás nevyrábí</vt:lpstr>
      <vt:lpstr>Jaká se nazývá značka hodinek vyráběných u nás v Novém Městě nad Metují?</vt:lpstr>
      <vt:lpstr>V jakých státech je vysoký podíl strojírenského průmyslu?</vt:lpstr>
      <vt:lpstr>TEXTILNÍ PRŮMYSL</vt:lpstr>
      <vt:lpstr>Vyberte celosvětové módní značky </vt:lpstr>
      <vt:lpstr>POTRAVINÁŘSKÝ PRŮMYSL</vt:lpstr>
      <vt:lpstr>další složky spotřebního průmyslu – průmysl vázaný na zdroje surovin = </vt:lpstr>
      <vt:lpstr>Vypište potravinářské firmy proslavující českou republiku</vt:lpstr>
      <vt:lpstr>Snímek 13</vt:lpstr>
      <vt:lpstr>zdroje obrázků:</vt:lpstr>
      <vt:lpstr>konec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Helenečka</dc:creator>
  <cp:lastModifiedBy>Helenka</cp:lastModifiedBy>
  <cp:revision>55</cp:revision>
  <cp:lastPrinted>1601-01-01T00:00:00Z</cp:lastPrinted>
  <dcterms:created xsi:type="dcterms:W3CDTF">1601-01-01T00:00:00Z</dcterms:created>
  <dcterms:modified xsi:type="dcterms:W3CDTF">2014-10-30T20:37:26Z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